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4"/>
  </p:notesMasterIdLst>
  <p:sldIdLst>
    <p:sldId id="311" r:id="rId2"/>
    <p:sldId id="835" r:id="rId3"/>
    <p:sldId id="775" r:id="rId4"/>
    <p:sldId id="757" r:id="rId5"/>
    <p:sldId id="802" r:id="rId6"/>
    <p:sldId id="801" r:id="rId7"/>
    <p:sldId id="813" r:id="rId8"/>
    <p:sldId id="814" r:id="rId9"/>
    <p:sldId id="750" r:id="rId10"/>
    <p:sldId id="752" r:id="rId11"/>
    <p:sldId id="769" r:id="rId12"/>
    <p:sldId id="770" r:id="rId13"/>
    <p:sldId id="772" r:id="rId14"/>
    <p:sldId id="773" r:id="rId15"/>
    <p:sldId id="794" r:id="rId16"/>
    <p:sldId id="830" r:id="rId17"/>
    <p:sldId id="743" r:id="rId18"/>
    <p:sldId id="745" r:id="rId19"/>
    <p:sldId id="746" r:id="rId20"/>
    <p:sldId id="753" r:id="rId21"/>
    <p:sldId id="806" r:id="rId22"/>
    <p:sldId id="756" r:id="rId23"/>
    <p:sldId id="807" r:id="rId24"/>
    <p:sldId id="815" r:id="rId25"/>
    <p:sldId id="822" r:id="rId26"/>
    <p:sldId id="827" r:id="rId27"/>
    <p:sldId id="808" r:id="rId28"/>
    <p:sldId id="828" r:id="rId29"/>
    <p:sldId id="839" r:id="rId30"/>
    <p:sldId id="829" r:id="rId31"/>
    <p:sldId id="836" r:id="rId32"/>
    <p:sldId id="837" r:id="rId33"/>
    <p:sldId id="838" r:id="rId34"/>
    <p:sldId id="834" r:id="rId35"/>
    <p:sldId id="605" r:id="rId36"/>
    <p:sldId id="423" r:id="rId37"/>
    <p:sldId id="359" r:id="rId38"/>
    <p:sldId id="437" r:id="rId39"/>
    <p:sldId id="426" r:id="rId40"/>
    <p:sldId id="719" r:id="rId41"/>
    <p:sldId id="721" r:id="rId42"/>
    <p:sldId id="722" r:id="rId43"/>
    <p:sldId id="809" r:id="rId44"/>
    <p:sldId id="739" r:id="rId45"/>
    <p:sldId id="724" r:id="rId46"/>
    <p:sldId id="742" r:id="rId47"/>
    <p:sldId id="821" r:id="rId48"/>
    <p:sldId id="498" r:id="rId49"/>
    <p:sldId id="823" r:id="rId50"/>
    <p:sldId id="497" r:id="rId51"/>
    <p:sldId id="825" r:id="rId52"/>
    <p:sldId id="373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gner Vladimír" initials="WV" lastIdx="1" clrIdx="0">
    <p:extLst>
      <p:ext uri="{19B8F6BF-5375-455C-9EA6-DF929625EA0E}">
        <p15:presenceInfo xmlns:p15="http://schemas.microsoft.com/office/powerpoint/2012/main" userId="S-1-5-21-4049384994-1887893711-3252159870-1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FFFF"/>
    <a:srgbClr val="D60093"/>
    <a:srgbClr val="0000FF"/>
    <a:srgbClr val="FF0000"/>
    <a:srgbClr val="0033CC"/>
    <a:srgbClr val="FF6600"/>
    <a:srgbClr val="0099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8" autoAdjust="0"/>
    <p:restoredTop sz="94658" autoAdjust="0"/>
  </p:normalViewPr>
  <p:slideViewPr>
    <p:cSldViewPr>
      <p:cViewPr varScale="1">
        <p:scale>
          <a:sx n="69" d="100"/>
          <a:sy n="69" d="100"/>
        </p:scale>
        <p:origin x="118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0A17B14-117E-4985-AC60-76FA33F773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3179AA1-3E46-4E8D-B681-418DD702699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E0AE075-9C50-44EB-A954-1E5DC94DEFE2}" type="datetimeFigureOut">
              <a:rPr lang="cs-CZ"/>
              <a:pPr>
                <a:defRPr/>
              </a:pPr>
              <a:t>22.07.2025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84D45F8-6662-443A-AF62-1D15F4BCCB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60903AB7-9BA1-4F1A-A4EB-5F6E5D1AD0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F57798-7210-4FBB-A2D6-F28E2C4162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D86DEA-F580-4B77-8AF1-B77489993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831309-0768-4F23-9912-31B41DCA6B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CCB55653-9EFF-4036-B33D-74A86F781E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0F2191BC-80F5-4842-B7DB-7EAE4D8B26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A14E30AB-25CB-4507-9B6C-DEE6DEBA6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9AD77C-D9AE-4AF1-80EA-E0A1784079D1}" type="slidenum">
              <a:rPr lang="cs-CZ" altLang="cs-CZ" sz="1200" smtClean="0"/>
              <a:pPr/>
              <a:t>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4C3DEF0F-5F35-4F8D-9C11-F808D0746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C5AE0171-C01D-4B12-AA49-CC76A6560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02AEEAFB-0B8A-4680-861C-C91E310325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350896-D1A7-4DB2-9DE7-5FA506662A7B}" type="slidenum">
              <a:rPr lang="cs-CZ" altLang="cs-CZ" sz="1200" smtClean="0"/>
              <a:pPr/>
              <a:t>22</a:t>
            </a:fld>
            <a:endParaRPr lang="cs-CZ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D82F4C-7C71-4CC1-9E09-FF18065E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E1259D-6BA4-415F-ADDF-A3BB02F78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EDA305-57F8-422B-932D-A1883CF97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169B-C9C4-4A73-8129-AE8B6ABF1A7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08635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5E6C81-560A-42D8-AC15-0CAD8FAEF4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06E03D-C5C6-460D-B50D-29C7A9174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ECB171-CFD4-4F27-8CA3-82BD96C0BB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E492-5D5E-4A20-B77B-EE900DE544E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475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6DCB21-054B-40BC-BE18-323FCA5D3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98758A-3C19-422F-997A-5FF2FFAADE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E8B442-DEDA-48F5-B661-2912134FB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60015-EA3E-4794-B35C-F3DB65F32B8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9371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B782A6-6FB0-4995-B515-2730DCB22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8CC857-F889-4B7E-86D2-604451388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EC055D-E5E0-4C3F-9008-87A8B5EEC8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904AB-18CC-41C7-9445-AF231661E6E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92693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1E83A7-A8E1-44A3-978D-3B51856E32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7FD610C-80DB-40E0-A52A-8EB16C72F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2849594-E8C1-4D7B-820A-D0D8510444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2BAE5-2944-4FC4-BDD0-80F7BA8F66F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6072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102332-9338-4914-8849-4FA36E3AD1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47B8BC-78FD-45E4-86B4-D64DF524A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C5DC5C-4871-4615-9EC1-5CED016203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22F19-6406-434E-9B84-285E40EDBA7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97844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B3CE1D-AFEA-41BB-8E5A-ECE5945BA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5C92E7-DBE8-42C4-A38E-F50C470AA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570248-0E34-4AD8-9514-B6C094F1C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0883-827C-4804-80C6-B5BE39C5663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5162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21A29B-086D-4283-9849-CD065AE9C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A1DA4-76D0-444C-9E7F-CE14F67EFB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2FBC9-12E9-4CB7-BEBB-EE230C2C7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D95E-012E-4E31-86FD-2D23BE3D48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4911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F8A31A-D73B-47DA-9F76-2AE647E4A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8BEEFA-CBE0-4E10-870D-0EC6A12A4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AA44FA7-6B6B-40D6-A469-E845ED2BE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640D-4EAE-4810-A786-398DF5FED01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28902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9A2150-351D-4FE7-B9C5-43069A581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BD0FF6-DF9F-4C73-8F90-E582CC9FD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88453E-F838-485C-A431-5AD293CE0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FC4B9-A38D-4E75-8FC4-F9600225E17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6169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35A101-087B-4183-815D-FE293A422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3CEC37-BA0E-4CCD-A0BF-B6DEBA9AFA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4ED90F-E9DE-42A5-9842-308E0B4B05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93613-E029-4B8C-ADC2-CEFFF7F3A6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5755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4E4278-3964-4E5E-8CCA-0F87EB9D91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6C7B18-7154-4D48-A480-CDD1E8695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B3D5DB-0CA5-4FDC-97CC-29DABAF41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7D0F8-AEC5-42DB-B5E0-A2EA4C77A6E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5673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AC1E19-82DF-4655-95B5-6AE2A169D0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77059-D54B-43EB-8CAC-2E4633478F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EAB87-E835-42E6-B456-3E11217D8F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75522-456C-43D5-8B87-E9AB6565134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2376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7F731C6-ADCB-4624-896C-EBC1AD4D3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C793C7-8E03-4E7A-9F51-31EFD64D7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747AD51-F03A-4040-A3D7-344CAEF4A0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508F14F-7CB5-4C7B-8E01-EF5A01D93C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4A06F4D-58D8-48A9-B8B6-2A6EF9BDE7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8044D0A-A024-4800-829E-182F0F0ED81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1">
            <a:extLst>
              <a:ext uri="{FF2B5EF4-FFF2-40B4-BE49-F238E27FC236}">
                <a16:creationId xmlns:a16="http://schemas.microsoft.com/office/drawing/2014/main" id="{B1E9E915-1ABA-42A8-91BB-FCDF861F0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" y="117002"/>
            <a:ext cx="9436101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Riziko použití jaderné zbraně opět dramaticky roste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r>
              <a:rPr lang="cs-CZ" altLang="cs-CZ" sz="2000" b="1" dirty="0">
                <a:solidFill>
                  <a:srgbClr val="C00000"/>
                </a:solidFill>
              </a:rPr>
              <a:t>(Osmdesáté výročí testu </a:t>
            </a:r>
            <a:r>
              <a:rPr lang="cs-CZ" altLang="cs-CZ" sz="2000" b="1" dirty="0" err="1">
                <a:solidFill>
                  <a:srgbClr val="C00000"/>
                </a:solidFill>
              </a:rPr>
              <a:t>Trinity</a:t>
            </a:r>
            <a:r>
              <a:rPr lang="cs-CZ" altLang="cs-CZ" sz="2000" b="1" dirty="0">
                <a:solidFill>
                  <a:srgbClr val="C00000"/>
                </a:solidFill>
              </a:rPr>
              <a:t> je velmi aktuální) </a:t>
            </a:r>
          </a:p>
        </p:txBody>
      </p:sp>
      <p:sp>
        <p:nvSpPr>
          <p:cNvPr id="3075" name="TextovéPole 1">
            <a:extLst>
              <a:ext uri="{FF2B5EF4-FFF2-40B4-BE49-F238E27FC236}">
                <a16:creationId xmlns:a16="http://schemas.microsoft.com/office/drawing/2014/main" id="{866A2FDF-6C12-4CD9-9A6E-3BA894926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393" y="833582"/>
            <a:ext cx="4621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Vladimír Wagner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</a:rPr>
              <a:t>Ústav jaderné fyziky AV ČR, FJFI ČVUT Praha</a:t>
            </a:r>
          </a:p>
        </p:txBody>
      </p:sp>
      <p:sp>
        <p:nvSpPr>
          <p:cNvPr id="2055" name="TextovéPole 2">
            <a:extLst>
              <a:ext uri="{FF2B5EF4-FFF2-40B4-BE49-F238E27FC236}">
                <a16:creationId xmlns:a16="http://schemas.microsoft.com/office/drawing/2014/main" id="{C175FD41-6C85-4EA8-9A33-241DF5823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27" y="1546815"/>
            <a:ext cx="4839786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1) Úvod – výročí testu </a:t>
            </a:r>
            <a:r>
              <a:rPr lang="cs-CZ" altLang="cs-CZ" sz="1800" b="1" dirty="0" err="1">
                <a:solidFill>
                  <a:schemeClr val="accent6"/>
                </a:solidFill>
              </a:rPr>
              <a:t>Trinity</a:t>
            </a:r>
            <a:endParaRPr lang="cs-CZ" altLang="cs-CZ" sz="1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cs-CZ" altLang="cs-CZ" sz="800" b="1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2) Robert Oppenheimer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800" b="1" dirty="0">
                <a:solidFill>
                  <a:schemeClr val="accent6"/>
                </a:solidFill>
              </a:rPr>
              <a:t>      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1) Film a skutečnost – jak žít ve stínu jádra?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2) Vědecký ředitel projektu Manhattan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3) </a:t>
            </a:r>
            <a:r>
              <a:rPr lang="cs-CZ" altLang="cs-CZ" sz="1800" b="1" dirty="0" err="1">
                <a:solidFill>
                  <a:schemeClr val="accent6"/>
                </a:solidFill>
              </a:rPr>
              <a:t>Oppeneimer</a:t>
            </a:r>
            <a:r>
              <a:rPr lang="cs-CZ" altLang="cs-CZ" sz="1800" b="1" dirty="0">
                <a:solidFill>
                  <a:schemeClr val="accent6"/>
                </a:solidFill>
              </a:rPr>
              <a:t> a </a:t>
            </a:r>
            <a:r>
              <a:rPr lang="cs-CZ" altLang="cs-CZ" sz="1800" b="1" dirty="0" err="1">
                <a:solidFill>
                  <a:schemeClr val="accent6"/>
                </a:solidFill>
              </a:rPr>
              <a:t>Lewis</a:t>
            </a:r>
            <a:r>
              <a:rPr lang="cs-CZ" altLang="cs-CZ" sz="1800" b="1" dirty="0">
                <a:solidFill>
                  <a:schemeClr val="accent6"/>
                </a:solidFill>
              </a:rPr>
              <a:t> </a:t>
            </a:r>
            <a:r>
              <a:rPr lang="cs-CZ" altLang="cs-CZ" sz="1800" b="1" dirty="0" err="1">
                <a:solidFill>
                  <a:schemeClr val="accent6"/>
                </a:solidFill>
              </a:rPr>
              <a:t>Strauss</a:t>
            </a:r>
            <a:r>
              <a:rPr lang="cs-CZ" altLang="cs-CZ" sz="1800" b="1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4) Excelentní fyzik – konečná stádia hvězd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cs-CZ" altLang="cs-CZ" sz="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2) Jaderné zbraně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800" b="1" dirty="0">
                <a:solidFill>
                  <a:schemeClr val="accent6"/>
                </a:solidFill>
              </a:rPr>
              <a:t>      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1) Základní principy a jak je konstruovat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2) Projekt Manhattan a jeho výsledky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3) Termojaderná bomba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cs-CZ" altLang="cs-CZ" sz="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3) Jak přežít s jadernými zbraněmi?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cs-CZ" altLang="cs-CZ" sz="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1) Strategické a taktické jaderné zbraně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2) Jak zabránit šíření jaderných zbraní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     3) Jaderná energetika v době války</a:t>
            </a:r>
            <a:endParaRPr lang="cs-CZ" altLang="cs-CZ" sz="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cs-CZ" altLang="cs-CZ" sz="8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solidFill>
                  <a:schemeClr val="accent6"/>
                </a:solidFill>
              </a:rPr>
              <a:t>4) Závěr – bez jaderné energie se neobejdeme</a:t>
            </a:r>
          </a:p>
        </p:txBody>
      </p:sp>
      <p:pic>
        <p:nvPicPr>
          <p:cNvPr id="3077" name="Picture 9" descr="Nové bloky elektrárny Neurath spuštěné v roce 2012. ">
            <a:extLst>
              <a:ext uri="{FF2B5EF4-FFF2-40B4-BE49-F238E27FC236}">
                <a16:creationId xmlns:a16="http://schemas.microsoft.com/office/drawing/2014/main" id="{EF132A03-DFE1-4D54-880B-7728191E8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Nové bloky elektrárny Neurath spuštěné v roce 2012. ">
            <a:extLst>
              <a:ext uri="{FF2B5EF4-FFF2-40B4-BE49-F238E27FC236}">
                <a16:creationId xmlns:a16="http://schemas.microsoft.com/office/drawing/2014/main" id="{454A8DC0-8CA7-45FC-A799-F18B1DF1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-301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Nové bloky elektrárny Neurath spuštěné v roce 2012. ">
            <a:extLst>
              <a:ext uri="{FF2B5EF4-FFF2-40B4-BE49-F238E27FC236}">
                <a16:creationId xmlns:a16="http://schemas.microsoft.com/office/drawing/2014/main" id="{3D191F6C-9D47-41A7-AFFC-16D0B113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22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ovéPole 2">
            <a:extLst>
              <a:ext uri="{FF2B5EF4-FFF2-40B4-BE49-F238E27FC236}">
                <a16:creationId xmlns:a16="http://schemas.microsoft.com/office/drawing/2014/main" id="{BB854EB7-CD31-4119-9DA5-7D13CD8C2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979" y="6232999"/>
            <a:ext cx="2983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accent1"/>
                </a:solidFill>
              </a:rPr>
              <a:t>Bez energie nemůže být demokracie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accent1"/>
                </a:solidFill>
              </a:rPr>
              <a:t>- jak zajistit dostatek energie?</a:t>
            </a:r>
          </a:p>
        </p:txBody>
      </p:sp>
      <p:sp>
        <p:nvSpPr>
          <p:cNvPr id="3081" name="TextovéPole 2">
            <a:extLst>
              <a:ext uri="{FF2B5EF4-FFF2-40B4-BE49-F238E27FC236}">
                <a16:creationId xmlns:a16="http://schemas.microsoft.com/office/drawing/2014/main" id="{27C3678C-924C-41BE-9751-7D66178B4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8" y="3784691"/>
            <a:ext cx="2866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accent1"/>
                </a:solidFill>
              </a:rPr>
              <a:t>Jak přežít s jadernými zbraněmi?  </a:t>
            </a:r>
          </a:p>
        </p:txBody>
      </p:sp>
      <p:pic>
        <p:nvPicPr>
          <p:cNvPr id="3083" name="Picture 15" descr="https://constructionreviewonline.com/wp-content/uploads/2021/10/Olkiluoto-3-EPR.jpg">
            <a:extLst>
              <a:ext uri="{FF2B5EF4-FFF2-40B4-BE49-F238E27FC236}">
                <a16:creationId xmlns:a16="http://schemas.microsoft.com/office/drawing/2014/main" id="{9A829039-4316-47D4-BFAE-A245A035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18" y="4255334"/>
            <a:ext cx="3282213" cy="184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t3.ftcdn.net/jpg/05/50/55/78/360_F_550557805_B87SNs3Eo2LGsQV61VwnhDF9fSKCmpzU.jpg">
            <a:extLst>
              <a:ext uri="{FF2B5EF4-FFF2-40B4-BE49-F238E27FC236}">
                <a16:creationId xmlns:a16="http://schemas.microsoft.com/office/drawing/2014/main" id="{17FB4DC5-9BCD-4386-A7F8-4027AEFA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61" y="1634730"/>
            <a:ext cx="3282212" cy="20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1">
            <a:extLst>
              <a:ext uri="{FF2B5EF4-FFF2-40B4-BE49-F238E27FC236}">
                <a16:creationId xmlns:a16="http://schemas.microsoft.com/office/drawing/2014/main" id="{A706E142-3FA1-44A2-B067-14F19CE29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33375"/>
            <a:ext cx="63865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Štěpné jaderné bomby – jaké druhy mohou být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 co je třeba řešit (koho brát do týmu)</a:t>
            </a:r>
          </a:p>
        </p:txBody>
      </p:sp>
      <p:sp>
        <p:nvSpPr>
          <p:cNvPr id="17411" name="TextovéPole 2">
            <a:extLst>
              <a:ext uri="{FF2B5EF4-FFF2-40B4-BE49-F238E27FC236}">
                <a16:creationId xmlns:a16="http://schemas.microsoft.com/office/drawing/2014/main" id="{D0BEF698-DA8C-456C-8948-A3AFEC8FE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03338"/>
            <a:ext cx="86772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Získat nadkritické množství štěpného materiálu (rozdělený do podkritických částí)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Dostatečně rychlé vytvoření nadkritického množství (nelze ručně – nutný klasický detonátor)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Odstartování štěpné řetězové reakce bez moderátoru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Udržení nadkritického množství dostatečnou dobu, aby se spálilo dostatek štěpného materiálu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F03037-51F5-478F-AB10-00E3255483F8}"/>
              </a:ext>
            </a:extLst>
          </p:cNvPr>
          <p:cNvSpPr txBox="1"/>
          <p:nvPr/>
        </p:nvSpPr>
        <p:spPr>
          <a:xfrm>
            <a:off x="250825" y="3429000"/>
            <a:ext cx="8497888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D60093"/>
                </a:solidFill>
              </a:rPr>
              <a:t>Potenciální štěpný materiál </a:t>
            </a:r>
            <a:r>
              <a:rPr lang="cs-CZ" sz="1800" b="1" dirty="0">
                <a:solidFill>
                  <a:srgbClr val="0000FF"/>
                </a:solidFill>
              </a:rPr>
              <a:t>(lichý počet neutronů):</a:t>
            </a:r>
          </a:p>
          <a:p>
            <a:pPr>
              <a:defRPr/>
            </a:pPr>
            <a:endParaRPr lang="cs-CZ" sz="800" b="1" dirty="0">
              <a:solidFill>
                <a:srgbClr val="0000FF"/>
              </a:solidFill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Uran 235 </a:t>
            </a:r>
            <a:r>
              <a:rPr lang="cs-CZ" altLang="cs-CZ" sz="1800" b="1" dirty="0"/>
              <a:t>(T</a:t>
            </a:r>
            <a:r>
              <a:rPr lang="cs-CZ" altLang="cs-CZ" sz="1800" b="1" baseline="-25000" dirty="0"/>
              <a:t>1/2</a:t>
            </a:r>
            <a:r>
              <a:rPr lang="cs-CZ" altLang="cs-CZ" sz="1800" b="1" dirty="0"/>
              <a:t> = 0,7 miliard let)</a:t>
            </a:r>
            <a:r>
              <a:rPr lang="cs-CZ" sz="1800" b="1" dirty="0">
                <a:solidFill>
                  <a:srgbClr val="0000FF"/>
                </a:solidFill>
              </a:rPr>
              <a:t> – výhoda – je v přírodě, nevýhoda – nutnost izotopické separace od uranu 238 </a:t>
            </a:r>
            <a:r>
              <a:rPr lang="cs-CZ" altLang="cs-CZ" sz="1800" b="1" dirty="0"/>
              <a:t>(T</a:t>
            </a:r>
            <a:r>
              <a:rPr lang="cs-CZ" altLang="cs-CZ" sz="1800" b="1" baseline="-25000" dirty="0"/>
              <a:t>1/2</a:t>
            </a:r>
            <a:r>
              <a:rPr lang="cs-CZ" altLang="cs-CZ" sz="1800" b="1" dirty="0"/>
              <a:t> = 4,5 miliard let)</a:t>
            </a:r>
            <a:r>
              <a:rPr lang="cs-CZ" sz="1800" b="1" dirty="0">
                <a:solidFill>
                  <a:srgbClr val="0000FF"/>
                </a:solidFill>
              </a:rPr>
              <a:t> </a:t>
            </a:r>
          </a:p>
          <a:p>
            <a:pPr marL="457200" indent="-4572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Plutonium 239 </a:t>
            </a:r>
            <a:r>
              <a:rPr lang="cs-CZ" altLang="cs-CZ" sz="1800" b="1" dirty="0"/>
              <a:t>(T</a:t>
            </a:r>
            <a:r>
              <a:rPr lang="cs-CZ" altLang="cs-CZ" sz="1800" b="1" baseline="-25000" dirty="0"/>
              <a:t>1/2</a:t>
            </a:r>
            <a:r>
              <a:rPr lang="cs-CZ" altLang="cs-CZ" sz="1800" b="1" dirty="0"/>
              <a:t> = 24 110 let)</a:t>
            </a:r>
            <a:r>
              <a:rPr lang="cs-CZ" sz="1800" b="1" dirty="0">
                <a:solidFill>
                  <a:srgbClr val="0000FF"/>
                </a:solidFill>
              </a:rPr>
              <a:t> – výhoda – možnost chemické separace, nevýhoda – není v přírodě, nutno vyprodukovat v reaktorech</a:t>
            </a:r>
          </a:p>
        </p:txBody>
      </p:sp>
      <p:sp>
        <p:nvSpPr>
          <p:cNvPr id="17413" name="TextovéPole 1">
            <a:extLst>
              <a:ext uri="{FF2B5EF4-FFF2-40B4-BE49-F238E27FC236}">
                <a16:creationId xmlns:a16="http://schemas.microsoft.com/office/drawing/2014/main" id="{1A2F16EB-FA82-4B5B-AC2C-4BC7FF594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5175250"/>
            <a:ext cx="8802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Pro realizaci všech kroků potřebných pro vývoj a produkci jaderné bomby je potřeba také obrovské množství experimentálních dat, teoretického a technologického pokroku – nelze bez velkého počtu špičkových vědců (fyziků, chemiků, …), inženýrů a obrovského množství pracovníků.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1">
            <a:extLst>
              <a:ext uri="{FF2B5EF4-FFF2-40B4-BE49-F238E27FC236}">
                <a16:creationId xmlns:a16="http://schemas.microsoft.com/office/drawing/2014/main" id="{1BB5C082-9121-4329-AFA4-645FEBC44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68300"/>
            <a:ext cx="4321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Získání obohaceného materiálu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514170-890C-433D-A523-C7FDCDD23376}"/>
              </a:ext>
            </a:extLst>
          </p:cNvPr>
          <p:cNvSpPr txBox="1"/>
          <p:nvPr/>
        </p:nvSpPr>
        <p:spPr>
          <a:xfrm flipH="1">
            <a:off x="179388" y="950913"/>
            <a:ext cx="4897437" cy="2278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0000FF"/>
                </a:solidFill>
              </a:rPr>
              <a:t>Potřeba dosáhnout obohacení okolo 90 %</a:t>
            </a:r>
          </a:p>
          <a:p>
            <a:pPr>
              <a:defRPr/>
            </a:pPr>
            <a:r>
              <a:rPr lang="cs-CZ" sz="1800" b="1" dirty="0">
                <a:solidFill>
                  <a:srgbClr val="0000FF"/>
                </a:solidFill>
              </a:rPr>
              <a:t>Bylo vypracováno několik metod obohacování:</a:t>
            </a:r>
          </a:p>
          <a:p>
            <a:pPr>
              <a:defRPr/>
            </a:pPr>
            <a:endParaRPr lang="cs-CZ" sz="800" b="1" dirty="0">
              <a:solidFill>
                <a:srgbClr val="0000FF"/>
              </a:solidFill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Projekt Y-12 – elektromagnetická separace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Projekt K-25 – difuze plynu membránou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Projekt S-50 – tepelná difuze plynu</a:t>
            </a:r>
          </a:p>
          <a:p>
            <a:pPr>
              <a:defRPr/>
            </a:pPr>
            <a:endParaRPr lang="cs-CZ" sz="800" b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cs-CZ" sz="1800" b="1" dirty="0">
                <a:solidFill>
                  <a:srgbClr val="0000FF"/>
                </a:solidFill>
              </a:rPr>
              <a:t>Do července 1945 bylo vyprodukováno 50 kg obohaceného uranu využité v </a:t>
            </a:r>
            <a:r>
              <a:rPr lang="cs-CZ" sz="1800" b="1" dirty="0" err="1">
                <a:solidFill>
                  <a:srgbClr val="0000FF"/>
                </a:solidFill>
              </a:rPr>
              <a:t>Little</a:t>
            </a:r>
            <a:r>
              <a:rPr lang="cs-CZ" sz="1800" b="1" dirty="0">
                <a:solidFill>
                  <a:srgbClr val="0000FF"/>
                </a:solidFill>
              </a:rPr>
              <a:t> Boy</a:t>
            </a:r>
          </a:p>
        </p:txBody>
      </p:sp>
      <p:pic>
        <p:nvPicPr>
          <p:cNvPr id="32772" name="Picture 2" descr="https://www.nps.gov/articles/000/images/Y-12-panorama-cover-photo.jpg">
            <a:extLst>
              <a:ext uri="{FF2B5EF4-FFF2-40B4-BE49-F238E27FC236}">
                <a16:creationId xmlns:a16="http://schemas.microsoft.com/office/drawing/2014/main" id="{2192F980-6C45-4B39-9587-E6D9491A4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00438"/>
            <a:ext cx="773906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A young woman with dark curly hair wearing work pants and a work shirt. The woman is sitting on a stool staring at a wall full of meters and dials.">
            <a:extLst>
              <a:ext uri="{FF2B5EF4-FFF2-40B4-BE49-F238E27FC236}">
                <a16:creationId xmlns:a16="http://schemas.microsoft.com/office/drawing/2014/main" id="{285387EA-588D-410E-A7B7-1CED1C0F0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4460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ovéPole 3">
            <a:extLst>
              <a:ext uri="{FF2B5EF4-FFF2-40B4-BE49-F238E27FC236}">
                <a16:creationId xmlns:a16="http://schemas.microsoft.com/office/drawing/2014/main" id="{45892327-252A-4E04-8033-316E64277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789363"/>
            <a:ext cx="784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Y-12</a:t>
            </a:r>
          </a:p>
        </p:txBody>
      </p:sp>
      <p:sp>
        <p:nvSpPr>
          <p:cNvPr id="32775" name="TextovéPole 6">
            <a:extLst>
              <a:ext uri="{FF2B5EF4-FFF2-40B4-BE49-F238E27FC236}">
                <a16:creationId xmlns:a16="http://schemas.microsoft.com/office/drawing/2014/main" id="{CDD4CC1A-964D-45F0-8249-E02941163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63" y="720725"/>
            <a:ext cx="782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Y-12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>
            <a:extLst>
              <a:ext uri="{FF2B5EF4-FFF2-40B4-BE49-F238E27FC236}">
                <a16:creationId xmlns:a16="http://schemas.microsoft.com/office/drawing/2014/main" id="{834B7AB1-0409-4211-9862-CE8DE6B05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3" y="239713"/>
            <a:ext cx="261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Produkce plutonia</a:t>
            </a:r>
          </a:p>
        </p:txBody>
      </p:sp>
      <p:pic>
        <p:nvPicPr>
          <p:cNvPr id="36867" name="Picture 2" descr="The X-10 Graphite Reactor">
            <a:extLst>
              <a:ext uri="{FF2B5EF4-FFF2-40B4-BE49-F238E27FC236}">
                <a16:creationId xmlns:a16="http://schemas.microsoft.com/office/drawing/2014/main" id="{9901B23E-F291-4BC3-95C3-883FCDF7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206500"/>
            <a:ext cx="39592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2">
            <a:extLst>
              <a:ext uri="{FF2B5EF4-FFF2-40B4-BE49-F238E27FC236}">
                <a16:creationId xmlns:a16="http://schemas.microsoft.com/office/drawing/2014/main" id="{6B5CB9CC-8881-4FB1-BA9E-85DFB0A8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1966913"/>
            <a:ext cx="3525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Grafitový reaktor X-10 </a:t>
            </a:r>
            <a:r>
              <a:rPr lang="cs-CZ" altLang="cs-CZ" sz="1800" b="1">
                <a:solidFill>
                  <a:srgbClr val="0000FF"/>
                </a:solidFill>
              </a:rPr>
              <a:t>– přírodní uran, moderace pomocí grafitu</a:t>
            </a:r>
          </a:p>
        </p:txBody>
      </p:sp>
      <p:sp>
        <p:nvSpPr>
          <p:cNvPr id="36869" name="TextovéPole 3">
            <a:extLst>
              <a:ext uri="{FF2B5EF4-FFF2-40B4-BE49-F238E27FC236}">
                <a16:creationId xmlns:a16="http://schemas.microsoft.com/office/drawing/2014/main" id="{722B11B7-57B3-4408-A46A-9FB4BB931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2562225"/>
            <a:ext cx="429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B-reaktor Hanford </a:t>
            </a:r>
            <a:r>
              <a:rPr lang="cs-CZ" altLang="cs-CZ" sz="1800" b="1">
                <a:solidFill>
                  <a:srgbClr val="0000FF"/>
                </a:solidFill>
              </a:rPr>
              <a:t>– grafitový reaktor využívající kovový přírodní uran</a:t>
            </a:r>
          </a:p>
        </p:txBody>
      </p:sp>
      <p:pic>
        <p:nvPicPr>
          <p:cNvPr id="36870" name="Picture 4" descr="https://www.ans.org/file/9821/1/1280px-Hanford_B_reactor_construction%20cropped.jpg">
            <a:extLst>
              <a:ext uri="{FF2B5EF4-FFF2-40B4-BE49-F238E27FC236}">
                <a16:creationId xmlns:a16="http://schemas.microsoft.com/office/drawing/2014/main" id="{0C0F9702-716F-4340-AFA5-EECD4B3E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371850"/>
            <a:ext cx="412908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3912F66-8917-45F0-81CA-E429B72DDDD3}"/>
              </a:ext>
            </a:extLst>
          </p:cNvPr>
          <p:cNvSpPr txBox="1"/>
          <p:nvPr/>
        </p:nvSpPr>
        <p:spPr>
          <a:xfrm>
            <a:off x="1374775" y="6330950"/>
            <a:ext cx="20351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Výstavba B-reaktoru</a:t>
            </a:r>
          </a:p>
        </p:txBody>
      </p:sp>
      <p:sp>
        <p:nvSpPr>
          <p:cNvPr id="36872" name="TextovéPole 5">
            <a:extLst>
              <a:ext uri="{FF2B5EF4-FFF2-40B4-BE49-F238E27FC236}">
                <a16:creationId xmlns:a16="http://schemas.microsoft.com/office/drawing/2014/main" id="{39887D4D-F8BE-46F7-8CAA-96585741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754063"/>
            <a:ext cx="40370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Využití reaktorů s přírodním uranem potřebuje efektivní moderaci bez absorpce neutronů – grafit, těžká voda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Průběžné odebírání (4 – 6 týdnů)</a:t>
            </a:r>
          </a:p>
        </p:txBody>
      </p:sp>
      <p:sp>
        <p:nvSpPr>
          <p:cNvPr id="36873" name="Rectangle 6">
            <a:extLst>
              <a:ext uri="{FF2B5EF4-FFF2-40B4-BE49-F238E27FC236}">
                <a16:creationId xmlns:a16="http://schemas.microsoft.com/office/drawing/2014/main" id="{08436D6C-4543-4B92-9DC5-3D8CE552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777875"/>
            <a:ext cx="40814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baseline="30000"/>
              <a:t> 238</a:t>
            </a:r>
            <a:r>
              <a:rPr lang="cs-CZ" altLang="cs-CZ" sz="1600" b="1"/>
              <a:t>U + n → </a:t>
            </a:r>
            <a:r>
              <a:rPr lang="cs-CZ" altLang="cs-CZ" sz="1600" b="1" baseline="30000"/>
              <a:t>239</a:t>
            </a:r>
            <a:r>
              <a:rPr lang="cs-CZ" altLang="cs-CZ" sz="1600" b="1"/>
              <a:t>U(β-) + γ → </a:t>
            </a:r>
            <a:r>
              <a:rPr lang="cs-CZ" altLang="cs-CZ" sz="1600" b="1" baseline="30000"/>
              <a:t>239</a:t>
            </a:r>
            <a:r>
              <a:rPr lang="cs-CZ" altLang="cs-CZ" sz="1600" b="1"/>
              <a:t>Ne (β-)→</a:t>
            </a:r>
            <a:r>
              <a:rPr lang="cs-CZ" altLang="cs-CZ" sz="1600" b="1" baseline="30000"/>
              <a:t>239</a:t>
            </a:r>
            <a:r>
              <a:rPr lang="cs-CZ" altLang="cs-CZ" sz="1600" b="1"/>
              <a:t>Pu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>
            <a:extLst>
              <a:ext uri="{FF2B5EF4-FFF2-40B4-BE49-F238E27FC236}">
                <a16:creationId xmlns:a16="http://schemas.microsoft.com/office/drawing/2014/main" id="{3D9F9D7E-5225-44F2-AC1C-0E4E0C614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60350"/>
            <a:ext cx="3446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Iniciace pomocí vstřelení</a:t>
            </a:r>
          </a:p>
        </p:txBody>
      </p:sp>
      <p:pic>
        <p:nvPicPr>
          <p:cNvPr id="38915" name="Obrázek 2">
            <a:extLst>
              <a:ext uri="{FF2B5EF4-FFF2-40B4-BE49-F238E27FC236}">
                <a16:creationId xmlns:a16="http://schemas.microsoft.com/office/drawing/2014/main" id="{5C6CB5A2-5998-4644-9CFE-5134E0FB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01988"/>
            <a:ext cx="51117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ovéPole 3">
            <a:extLst>
              <a:ext uri="{FF2B5EF4-FFF2-40B4-BE49-F238E27FC236}">
                <a16:creationId xmlns:a16="http://schemas.microsoft.com/office/drawing/2014/main" id="{395C1282-B166-44DA-955D-5B33E0F1A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836613"/>
            <a:ext cx="88201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Nutno najít způsob, jak vytvořit nadkritické množství pomocí spojení podkritických množství a udržet je dostatečně dlouho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K tomu se využívá klasická výbušnina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Známá a dobře technicky vyzkoušená metoda vstřelení jedné podkritické části do druhé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Nevýhodou je, že nejde o symetrické stlačení a je tak relativně krátká doba udržení štěpné řetězové reakce a podíl využitého štěpného materiálu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Fungovalo u uranu 235 a hůře u plutonia 239     Využito u uranové bomby Little Boy</a:t>
            </a:r>
          </a:p>
        </p:txBody>
      </p:sp>
      <p:pic>
        <p:nvPicPr>
          <p:cNvPr id="38917" name="Picture 6" descr="https://www.atomicarchive.com/media/photographs/little-boy_fat-man/media/little-boy-2-thumb.jpg">
            <a:extLst>
              <a:ext uri="{FF2B5EF4-FFF2-40B4-BE49-F238E27FC236}">
                <a16:creationId xmlns:a16="http://schemas.microsoft.com/office/drawing/2014/main" id="{27FA9430-FF87-453C-9E1F-81CBE467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11513"/>
            <a:ext cx="32051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ovéPole 1">
            <a:extLst>
              <a:ext uri="{FF2B5EF4-FFF2-40B4-BE49-F238E27FC236}">
                <a16:creationId xmlns:a16="http://schemas.microsoft.com/office/drawing/2014/main" id="{89B35B16-9CDC-46C5-8ABE-904D95EE4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303213"/>
            <a:ext cx="3671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Implozivní způsob iniciace</a:t>
            </a:r>
          </a:p>
        </p:txBody>
      </p:sp>
      <p:pic>
        <p:nvPicPr>
          <p:cNvPr id="39939" name="Obrázek 2">
            <a:extLst>
              <a:ext uri="{FF2B5EF4-FFF2-40B4-BE49-F238E27FC236}">
                <a16:creationId xmlns:a16="http://schemas.microsoft.com/office/drawing/2014/main" id="{98209D0D-6E6D-4E1F-A79A-1FC8F376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57575"/>
            <a:ext cx="4608512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ovéPole 1">
            <a:extLst>
              <a:ext uri="{FF2B5EF4-FFF2-40B4-BE49-F238E27FC236}">
                <a16:creationId xmlns:a16="http://schemas.microsoft.com/office/drawing/2014/main" id="{605AB490-A397-48DB-8AE7-E079E4B1B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906463"/>
            <a:ext cx="86264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Pro docílení symetrického velmi rychlého spojení, stlačení a udržení nadkritického množství využitá symetrická exploze, která vedla k implozi a vytvoření symetrické rázové vlny a stlačení a udržení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Umožnilo rychlé symetrické stlačení a podmínky i pro plutonium s nižší čistotou (větší příměs plutonia 240)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Využito v plutoniové bombě Fat Man, která byla svržena na Nagasaki  </a:t>
            </a:r>
          </a:p>
        </p:txBody>
      </p:sp>
      <p:pic>
        <p:nvPicPr>
          <p:cNvPr id="39941" name="Picture 5" descr="https://www.atomicarchive.com/media/photographs/little-boy_fat-man/media/fat-man-3.jpg">
            <a:extLst>
              <a:ext uri="{FF2B5EF4-FFF2-40B4-BE49-F238E27FC236}">
                <a16:creationId xmlns:a16="http://schemas.microsoft.com/office/drawing/2014/main" id="{2763E6D0-87FD-4DBC-85DE-4A470511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3616325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ovéPole 1">
            <a:extLst>
              <a:ext uri="{FF2B5EF4-FFF2-40B4-BE49-F238E27FC236}">
                <a16:creationId xmlns:a16="http://schemas.microsoft.com/office/drawing/2014/main" id="{01C4C81E-E200-43FE-B2B4-C51691CF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873375"/>
            <a:ext cx="628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Převod používaných jednotek energie: 1 tuna TNT = 4,184 GJ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Josh Peck as Kenneth Bainbridge">
            <a:extLst>
              <a:ext uri="{FF2B5EF4-FFF2-40B4-BE49-F238E27FC236}">
                <a16:creationId xmlns:a16="http://schemas.microsoft.com/office/drawing/2014/main" id="{719CAE2C-F314-4E5F-998D-5A1D4FE51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736600"/>
            <a:ext cx="18415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Kenneth Bainbridge">
            <a:extLst>
              <a:ext uri="{FF2B5EF4-FFF2-40B4-BE49-F238E27FC236}">
                <a16:creationId xmlns:a16="http://schemas.microsoft.com/office/drawing/2014/main" id="{CC8797BD-699E-405F-A848-190284E4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36600"/>
            <a:ext cx="18415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548FD80-4210-4408-8ED6-B3B6A71A7732}"/>
              </a:ext>
            </a:extLst>
          </p:cNvPr>
          <p:cNvSpPr txBox="1"/>
          <p:nvPr/>
        </p:nvSpPr>
        <p:spPr>
          <a:xfrm>
            <a:off x="373063" y="3429000"/>
            <a:ext cx="34131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Josh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Peck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hrál Kennetha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Bainbridge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965" name="TextovéPole 5">
            <a:extLst>
              <a:ext uri="{FF2B5EF4-FFF2-40B4-BE49-F238E27FC236}">
                <a16:creationId xmlns:a16="http://schemas.microsoft.com/office/drawing/2014/main" id="{21B67E93-CDB3-40FE-B427-9EED222A9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4586288"/>
            <a:ext cx="5270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Ředitelem Trinity testu byl Kenneth Bainbridge, v případě selhání měl jít první k věži pro kontrolu</a:t>
            </a:r>
          </a:p>
        </p:txBody>
      </p:sp>
      <p:sp>
        <p:nvSpPr>
          <p:cNvPr id="40966" name="TextovéPole 1">
            <a:extLst>
              <a:ext uri="{FF2B5EF4-FFF2-40B4-BE49-F238E27FC236}">
                <a16:creationId xmlns:a16="http://schemas.microsoft.com/office/drawing/2014/main" id="{8F638C93-68D4-49CB-B905-8B0F54EB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83" y="87610"/>
            <a:ext cx="7828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Nutno otestovat - první pokus - </a:t>
            </a:r>
            <a:r>
              <a:rPr lang="cs-CZ" altLang="cs-CZ" sz="2400" b="1" dirty="0" err="1">
                <a:solidFill>
                  <a:srgbClr val="FF0000"/>
                </a:solidFill>
              </a:rPr>
              <a:t>Trinity</a:t>
            </a:r>
            <a:r>
              <a:rPr lang="cs-CZ" altLang="cs-CZ" sz="2400" b="1" dirty="0">
                <a:solidFill>
                  <a:srgbClr val="FF0000"/>
                </a:solidFill>
              </a:rPr>
              <a:t> – plutoniová zbraň</a:t>
            </a:r>
          </a:p>
        </p:txBody>
      </p:sp>
      <p:pic>
        <p:nvPicPr>
          <p:cNvPr id="40967" name="Picture 2" descr="gadget bomb">
            <a:extLst>
              <a:ext uri="{FF2B5EF4-FFF2-40B4-BE49-F238E27FC236}">
                <a16:creationId xmlns:a16="http://schemas.microsoft.com/office/drawing/2014/main" id="{1677FA64-D3F7-4FF9-8A22-E55B8C1A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3840163"/>
            <a:ext cx="3049587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ovéPole 1">
            <a:extLst>
              <a:ext uri="{FF2B5EF4-FFF2-40B4-BE49-F238E27FC236}">
                <a16:creationId xmlns:a16="http://schemas.microsoft.com/office/drawing/2014/main" id="{B527B44F-7DF2-41DF-9F3B-8B5A7993C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3895725"/>
            <a:ext cx="5270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Bomba Gadget – plutoniová bomba s implozivní iniciací – uvolněná energie 25 ktun TNT (105 TJ)</a:t>
            </a:r>
          </a:p>
        </p:txBody>
      </p:sp>
      <p:sp>
        <p:nvSpPr>
          <p:cNvPr id="40969" name="TextovéPole 2">
            <a:extLst>
              <a:ext uri="{FF2B5EF4-FFF2-40B4-BE49-F238E27FC236}">
                <a16:creationId xmlns:a16="http://schemas.microsoft.com/office/drawing/2014/main" id="{CD4B84B3-3E1D-4DEC-B99C-AE97E2B0A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5318125"/>
            <a:ext cx="5270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První test jaderné bomby proběhl v poušti Jornada del Muerto 16. července 1945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Účastníků bylo 425, celá řada už zmíněných osobností včetně obou Oppenheimerů</a:t>
            </a:r>
          </a:p>
        </p:txBody>
      </p:sp>
      <p:pic>
        <p:nvPicPr>
          <p:cNvPr id="40970" name="Picture 4" descr="Cillian Murphy as _Oppenheimer.jpg">
            <a:extLst>
              <a:ext uri="{FF2B5EF4-FFF2-40B4-BE49-F238E27FC236}">
                <a16:creationId xmlns:a16="http://schemas.microsoft.com/office/drawing/2014/main" id="{67BF21A4-6633-47F5-9780-57683A6D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20725"/>
            <a:ext cx="4211637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>
            <a:extLst>
              <a:ext uri="{FF2B5EF4-FFF2-40B4-BE49-F238E27FC236}">
                <a16:creationId xmlns:a16="http://schemas.microsoft.com/office/drawing/2014/main" id="{44DB77FC-B005-4744-AD68-DE5B7AE9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005263"/>
            <a:ext cx="17780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Obrázek 2">
            <a:extLst>
              <a:ext uri="{FF2B5EF4-FFF2-40B4-BE49-F238E27FC236}">
                <a16:creationId xmlns:a16="http://schemas.microsoft.com/office/drawing/2014/main" id="{1F755D25-91FA-41CE-8864-1D5FC11F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4005263"/>
            <a:ext cx="202882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https://www.swisscycles.com/wp-content/uploads/2023/07/Oppenheimer.png">
            <a:extLst>
              <a:ext uri="{FF2B5EF4-FFF2-40B4-BE49-F238E27FC236}">
                <a16:creationId xmlns:a16="http://schemas.microsoft.com/office/drawing/2014/main" id="{37D79F38-AF2F-4020-AB83-12201EA5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5738"/>
            <a:ext cx="812006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https://upload.wikimedia.org/wikipedia/commons/thumb/9/95/TrinityDetonation1945GIF.gif/420px-TrinityDetonation1945GIF.gif">
            <a:extLst>
              <a:ext uri="{FF2B5EF4-FFF2-40B4-BE49-F238E27FC236}">
                <a16:creationId xmlns:a16="http://schemas.microsoft.com/office/drawing/2014/main" id="{A24F7CAF-B722-4114-842A-4243776AE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263"/>
            <a:ext cx="393065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1">
            <a:extLst>
              <a:ext uri="{FF2B5EF4-FFF2-40B4-BE49-F238E27FC236}">
                <a16:creationId xmlns:a16="http://schemas.microsoft.com/office/drawing/2014/main" id="{7A4E255B-F02C-408D-B9EF-157D1FA2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206375"/>
            <a:ext cx="3281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Dopady jaderné bomby</a:t>
            </a:r>
          </a:p>
        </p:txBody>
      </p:sp>
      <p:sp>
        <p:nvSpPr>
          <p:cNvPr id="44035" name="TextovéPole 1">
            <a:extLst>
              <a:ext uri="{FF2B5EF4-FFF2-40B4-BE49-F238E27FC236}">
                <a16:creationId xmlns:a16="http://schemas.microsoft.com/office/drawing/2014/main" id="{06E78B79-D026-404D-93BF-DCA73E920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5715000"/>
            <a:ext cx="4887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Edward Teller, Emil Konopinski a Cloyd Marvin spočítali a ukázaly, že k tomu nedojde</a:t>
            </a:r>
          </a:p>
        </p:txBody>
      </p:sp>
      <p:sp>
        <p:nvSpPr>
          <p:cNvPr id="44036" name="TextovéPole 2">
            <a:extLst>
              <a:ext uri="{FF2B5EF4-FFF2-40B4-BE49-F238E27FC236}">
                <a16:creationId xmlns:a16="http://schemas.microsoft.com/office/drawing/2014/main" id="{B9BBCAAE-6181-41FF-93EF-67F81B394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394075"/>
            <a:ext cx="4624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Jak reálná byla možnost zapálení atmosféry?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3C0FED7-87FC-4A89-BCB8-C0C6C5409B7F}"/>
              </a:ext>
            </a:extLst>
          </p:cNvPr>
          <p:cNvSpPr/>
          <p:nvPr/>
        </p:nvSpPr>
        <p:spPr>
          <a:xfrm>
            <a:off x="315913" y="735013"/>
            <a:ext cx="501491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1800" b="1" dirty="0">
                <a:solidFill>
                  <a:srgbClr val="0000FF"/>
                </a:solidFill>
                <a:latin typeface="+mn-lt"/>
              </a:rPr>
              <a:t>Zhruba 85% energie se uvolní ve formě kinetické (tepelné) energie, zbytek připadá na záření:</a:t>
            </a:r>
          </a:p>
          <a:p>
            <a:pPr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00FF"/>
                </a:solidFill>
                <a:latin typeface="+mn-lt"/>
              </a:rPr>
              <a:t>Tlaková vlna 50%</a:t>
            </a:r>
          </a:p>
          <a:p>
            <a:pPr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00FF"/>
                </a:solidFill>
                <a:latin typeface="+mn-lt"/>
              </a:rPr>
              <a:t>Světelné záření 35%</a:t>
            </a:r>
          </a:p>
          <a:p>
            <a:pPr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00FF"/>
                </a:solidFill>
                <a:latin typeface="+mn-lt"/>
              </a:rPr>
              <a:t>Radioaktivní kontaminace 10%</a:t>
            </a:r>
          </a:p>
          <a:p>
            <a:pPr>
              <a:spcAft>
                <a:spcPts val="600"/>
              </a:spcAft>
              <a:defRPr/>
            </a:pPr>
            <a:r>
              <a:rPr lang="cs-CZ" sz="1800" b="1" dirty="0">
                <a:solidFill>
                  <a:srgbClr val="0000FF"/>
                </a:solidFill>
                <a:latin typeface="+mn-lt"/>
              </a:rPr>
              <a:t>Pronikavá radiace 5%</a:t>
            </a:r>
          </a:p>
          <a:p>
            <a:pPr>
              <a:spcAft>
                <a:spcPts val="600"/>
              </a:spcAft>
              <a:defRPr/>
            </a:pPr>
            <a:r>
              <a:rPr lang="cs-CZ" sz="1800" b="1" dirty="0">
                <a:solidFill>
                  <a:srgbClr val="0000FF"/>
                </a:solidFill>
                <a:latin typeface="+mn-lt"/>
              </a:rPr>
              <a:t>Přesné poměry závisí na druhu nálože a podmínkách výbuchu.</a:t>
            </a:r>
          </a:p>
        </p:txBody>
      </p:sp>
      <p:sp>
        <p:nvSpPr>
          <p:cNvPr id="44038" name="TextovéPole 3">
            <a:extLst>
              <a:ext uri="{FF2B5EF4-FFF2-40B4-BE49-F238E27FC236}">
                <a16:creationId xmlns:a16="http://schemas.microsoft.com/office/drawing/2014/main" id="{0B1CDD33-0976-4D8C-9B87-F9686E2A2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3794125"/>
            <a:ext cx="4887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Vědělo se o fúzních reakcích při velmi vysokých teplotách na Slunci → úvaha o možnosti odstartování řetězové fúzní reakci v atmosféře (vodík, uhlík, dusík, kyslík) vysokými teplotami dosaženými při explozi jaderné bomby</a:t>
            </a:r>
          </a:p>
        </p:txBody>
      </p:sp>
      <p:sp>
        <p:nvSpPr>
          <p:cNvPr id="44039" name="TextovéPole 16">
            <a:extLst>
              <a:ext uri="{FF2B5EF4-FFF2-40B4-BE49-F238E27FC236}">
                <a16:creationId xmlns:a16="http://schemas.microsoft.com/office/drawing/2014/main" id="{83802FF7-18D9-4CF1-9FA7-429F8A71E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05425"/>
            <a:ext cx="2376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baseline="30000"/>
              <a:t>14</a:t>
            </a:r>
            <a:r>
              <a:rPr lang="cs-CZ" altLang="cs-CZ" sz="1800" b="1"/>
              <a:t>N + </a:t>
            </a:r>
            <a:r>
              <a:rPr lang="cs-CZ" altLang="cs-CZ" sz="1800" b="1" baseline="30000"/>
              <a:t>14</a:t>
            </a:r>
            <a:r>
              <a:rPr lang="cs-CZ" altLang="cs-CZ" sz="1800" b="1"/>
              <a:t>N → </a:t>
            </a:r>
            <a:r>
              <a:rPr lang="cs-CZ" altLang="cs-CZ" sz="1800" b="1" baseline="30000"/>
              <a:t>16</a:t>
            </a:r>
            <a:r>
              <a:rPr lang="cs-CZ" altLang="cs-CZ" sz="1800" b="1"/>
              <a:t>O + </a:t>
            </a:r>
            <a:r>
              <a:rPr lang="cs-CZ" altLang="cs-CZ" sz="1800" b="1" baseline="30000"/>
              <a:t>12</a:t>
            </a:r>
            <a:r>
              <a:rPr lang="cs-CZ" altLang="cs-CZ" sz="1800" b="1"/>
              <a:t>C </a:t>
            </a:r>
          </a:p>
        </p:txBody>
      </p:sp>
      <p:pic>
        <p:nvPicPr>
          <p:cNvPr id="44040" name="Picture 6" descr="Nuclear weapon test Bravo on Bikini Atoll 1954 Public Domain">
            <a:extLst>
              <a:ext uri="{FF2B5EF4-FFF2-40B4-BE49-F238E27FC236}">
                <a16:creationId xmlns:a16="http://schemas.microsoft.com/office/drawing/2014/main" id="{6536067F-37F9-4120-B76B-E2614FF75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796925"/>
            <a:ext cx="344646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8" descr="https://hradec.rozhlas.cz/sites/default/files/546e149fea886cf4844b6e1f5c622aaf.jpg">
            <a:extLst>
              <a:ext uri="{FF2B5EF4-FFF2-40B4-BE49-F238E27FC236}">
                <a16:creationId xmlns:a16="http://schemas.microsoft.com/office/drawing/2014/main" id="{8E50109D-A7A9-4C76-8CF4-132BACF9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276600"/>
            <a:ext cx="344646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ovéPole 1">
            <a:extLst>
              <a:ext uri="{FF2B5EF4-FFF2-40B4-BE49-F238E27FC236}">
                <a16:creationId xmlns:a16="http://schemas.microsoft.com/office/drawing/2014/main" id="{173C1FE4-3F73-452B-8ABC-803E6B31D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173038"/>
            <a:ext cx="3794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Hirošima – uranová bomba</a:t>
            </a:r>
          </a:p>
        </p:txBody>
      </p:sp>
      <p:pic>
        <p:nvPicPr>
          <p:cNvPr id="45059" name="Picture 6" descr="https://www.gannett-cdn.com/media/2017/04/05/TennGroup/Knoxville/636270220331278436-Manhattan-Project-0028.JPG?width=592&amp;format=pjpg&amp;auto=webp&amp;quality=70">
            <a:extLst>
              <a:ext uri="{FF2B5EF4-FFF2-40B4-BE49-F238E27FC236}">
                <a16:creationId xmlns:a16="http://schemas.microsoft.com/office/drawing/2014/main" id="{9872253E-40B6-43F7-A202-ECD7304E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841750"/>
            <a:ext cx="3795712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https://www.gannett-cdn.com/media/2017/04/05/TennGroup/Knoxville/636270220313806324-Manhattan-Project-0027.JPG?width=592&amp;format=pjpg&amp;auto=webp&amp;quality=70">
            <a:extLst>
              <a:ext uri="{FF2B5EF4-FFF2-40B4-BE49-F238E27FC236}">
                <a16:creationId xmlns:a16="http://schemas.microsoft.com/office/drawing/2014/main" id="{07D45043-1408-4874-B1BE-5856D6B2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881438"/>
            <a:ext cx="406082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Project A (Alberta) member CDR A. Francis Birch (left) numbers Little Boy Unit L-11 while Norman Ramsey (right) watches.">
            <a:extLst>
              <a:ext uri="{FF2B5EF4-FFF2-40B4-BE49-F238E27FC236}">
                <a16:creationId xmlns:a16="http://schemas.microsoft.com/office/drawing/2014/main" id="{A292C100-977F-4D21-B359-6643A110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903288"/>
            <a:ext cx="3683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ovéPole 1">
            <a:extLst>
              <a:ext uri="{FF2B5EF4-FFF2-40B4-BE49-F238E27FC236}">
                <a16:creationId xmlns:a16="http://schemas.microsoft.com/office/drawing/2014/main" id="{63000C0B-AD04-441A-BA26-EAAC5B49F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892175"/>
            <a:ext cx="4533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Dne 6. srpna 1945 bomba Little Boy zasáhla japonské město Hirošimu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Hmotnost 4,4 tuny, délka 3 m, průměr 0,7 m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Vysoce obohacený uran 64 kg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Uvolněná energie 15 ktun TNT (63 TJ)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Doprava letadlem Enola Gay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Počet obětí 70 – 126 000 (bombardování Tokia 100 000 obětí)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ovéPole 1">
            <a:extLst>
              <a:ext uri="{FF2B5EF4-FFF2-40B4-BE49-F238E27FC236}">
                <a16:creationId xmlns:a16="http://schemas.microsoft.com/office/drawing/2014/main" id="{FCF4BA7E-472C-4C51-97DB-9162C430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284163"/>
            <a:ext cx="409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Nagasaki – plutoniová bomba</a:t>
            </a:r>
          </a:p>
        </p:txBody>
      </p:sp>
      <p:pic>
        <p:nvPicPr>
          <p:cNvPr id="46083" name="Obrázek 1">
            <a:extLst>
              <a:ext uri="{FF2B5EF4-FFF2-40B4-BE49-F238E27FC236}">
                <a16:creationId xmlns:a16="http://schemas.microsoft.com/office/drawing/2014/main" id="{016A9442-35A8-44D0-A4BF-90033914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835025"/>
            <a:ext cx="3100388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ovéPole 1">
            <a:extLst>
              <a:ext uri="{FF2B5EF4-FFF2-40B4-BE49-F238E27FC236}">
                <a16:creationId xmlns:a16="http://schemas.microsoft.com/office/drawing/2014/main" id="{091D234E-0C3B-468F-8DCF-0F45B99AB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839788"/>
            <a:ext cx="480218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Dne 9. srpna 1945 bomba Fat Man zasáhla japonské město Nagasaki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Hmotnost 4,7 t, délka 3,3 m, průměr 1,5 m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Hmotnost plutonia 6,4 kg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Uvolněná energie 21 ktun TNT (88 TJ)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Doprava letadlem Bocscar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Počet obětí 60 – 80 000 </a:t>
            </a:r>
          </a:p>
        </p:txBody>
      </p:sp>
      <p:pic>
        <p:nvPicPr>
          <p:cNvPr id="46085" name="Picture 5" descr="Atomic Bomb Cloud over Nagasaki">
            <a:extLst>
              <a:ext uri="{FF2B5EF4-FFF2-40B4-BE49-F238E27FC236}">
                <a16:creationId xmlns:a16="http://schemas.microsoft.com/office/drawing/2014/main" id="{0AAB42B9-BA61-421D-BAEB-7BF48711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441700"/>
            <a:ext cx="410686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The destruction across the Urakami river valley">
            <a:extLst>
              <a:ext uri="{FF2B5EF4-FFF2-40B4-BE49-F238E27FC236}">
                <a16:creationId xmlns:a16="http://schemas.microsoft.com/office/drawing/2014/main" id="{622B577F-25DD-4BBD-B18F-5ABE29F9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3441700"/>
            <a:ext cx="3922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826EF36-A1B7-4220-9FD5-618B6EA6FC9B}"/>
              </a:ext>
            </a:extLst>
          </p:cNvPr>
          <p:cNvSpPr txBox="1"/>
          <p:nvPr/>
        </p:nvSpPr>
        <p:spPr>
          <a:xfrm>
            <a:off x="1835696" y="215550"/>
            <a:ext cx="370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Úvod – výročí testu </a:t>
            </a:r>
            <a:r>
              <a:rPr lang="cs-CZ" b="1" dirty="0" err="1">
                <a:solidFill>
                  <a:srgbClr val="FF0000"/>
                </a:solidFill>
              </a:rPr>
              <a:t>Trinity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upload.wikimedia.org/wikipedia/commons/8/8d/Trinity_shot_color.jpg">
            <a:extLst>
              <a:ext uri="{FF2B5EF4-FFF2-40B4-BE49-F238E27FC236}">
                <a16:creationId xmlns:a16="http://schemas.microsoft.com/office/drawing/2014/main" id="{904C9EB0-389E-4C6A-909D-7FA3F4BD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24" y="159724"/>
            <a:ext cx="2138700" cy="245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F7C5673-E4DE-4DA4-AA7E-4F2D83590436}"/>
              </a:ext>
            </a:extLst>
          </p:cNvPr>
          <p:cNvSpPr txBox="1"/>
          <p:nvPr/>
        </p:nvSpPr>
        <p:spPr>
          <a:xfrm>
            <a:off x="323528" y="764704"/>
            <a:ext cx="59766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Osmdesáté výročí testu </a:t>
            </a:r>
            <a:r>
              <a:rPr lang="cs-CZ" sz="1800" b="1" dirty="0" err="1">
                <a:solidFill>
                  <a:srgbClr val="3333FF"/>
                </a:solidFill>
              </a:rPr>
              <a:t>Trinity</a:t>
            </a:r>
            <a:r>
              <a:rPr lang="cs-CZ" sz="1800" b="1" dirty="0">
                <a:solidFill>
                  <a:srgbClr val="3333FF"/>
                </a:solidFill>
              </a:rPr>
              <a:t> (Svatá trojice) –                16. července 1945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Vyvrcholení projektu vývoje jaderné zbraně Manhattan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Následovalo po klíčových objevech vlastností štěpení uranu, Einsteinově dopisu a </a:t>
            </a:r>
            <a:r>
              <a:rPr lang="cs-CZ" sz="1800" b="1" dirty="0" err="1">
                <a:solidFill>
                  <a:srgbClr val="3333FF"/>
                </a:solidFill>
              </a:rPr>
              <a:t>Fermiho</a:t>
            </a:r>
            <a:r>
              <a:rPr lang="cs-CZ" sz="1800" b="1" dirty="0">
                <a:solidFill>
                  <a:srgbClr val="3333FF"/>
                </a:solidFill>
              </a:rPr>
              <a:t> reaktoru …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Přispělo k ukončení války s Japonskem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Lidstvo musí řešit otázku, jak žít ve stínu jaderných zbraní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2BA23B-1AFF-41B0-A77C-9AE32BA584D3}"/>
              </a:ext>
            </a:extLst>
          </p:cNvPr>
          <p:cNvSpPr txBox="1"/>
          <p:nvPr/>
        </p:nvSpPr>
        <p:spPr>
          <a:xfrm>
            <a:off x="6626130" y="2630225"/>
            <a:ext cx="213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Jediný barevný snímek testu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Trinity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Příprava plutoniové bomby Gadget (zdroj atomicarchive.com)">
            <a:extLst>
              <a:ext uri="{FF2B5EF4-FFF2-40B4-BE49-F238E27FC236}">
                <a16:creationId xmlns:a16="http://schemas.microsoft.com/office/drawing/2014/main" id="{90CB92BB-5720-4FC5-879A-1C4A61B4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16" y="3215000"/>
            <a:ext cx="4240099" cy="32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dget zblízka (zdroj atomicarchive.com)">
            <a:extLst>
              <a:ext uri="{FF2B5EF4-FFF2-40B4-BE49-F238E27FC236}">
                <a16:creationId xmlns:a16="http://schemas.microsoft.com/office/drawing/2014/main" id="{F2FC41B4-ACCF-4251-BF0B-3F61FC57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9" y="3215000"/>
            <a:ext cx="4062286" cy="32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7D7EC8B-98E7-494F-8164-741D76280E2F}"/>
              </a:ext>
            </a:extLst>
          </p:cNvPr>
          <p:cNvSpPr txBox="1"/>
          <p:nvPr/>
        </p:nvSpPr>
        <p:spPr>
          <a:xfrm>
            <a:off x="899592" y="659735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A064B9-1C00-42C8-AF77-CCB854BB19A8}"/>
              </a:ext>
            </a:extLst>
          </p:cNvPr>
          <p:cNvSpPr txBox="1"/>
          <p:nvPr/>
        </p:nvSpPr>
        <p:spPr>
          <a:xfrm>
            <a:off x="483874" y="6428075"/>
            <a:ext cx="8626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Plutoniová bomba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Gadget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se připravuje          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Groves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a Oppenheimer s dalšími u místa exploze</a:t>
            </a:r>
          </a:p>
        </p:txBody>
      </p:sp>
    </p:spTree>
    <p:extLst>
      <p:ext uri="{BB962C8B-B14F-4D97-AF65-F5344CB8AC3E}">
        <p14:creationId xmlns:p14="http://schemas.microsoft.com/office/powerpoint/2010/main" val="4161936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ovéPole 1">
            <a:extLst>
              <a:ext uri="{FF2B5EF4-FFF2-40B4-BE49-F238E27FC236}">
                <a16:creationId xmlns:a16="http://schemas.microsoft.com/office/drawing/2014/main" id="{5AFFF8A2-47CE-448B-9503-B0A814F0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188913"/>
            <a:ext cx="539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Vodíková (fúzní) puma – Edward Teller</a:t>
            </a:r>
          </a:p>
        </p:txBody>
      </p:sp>
      <p:sp>
        <p:nvSpPr>
          <p:cNvPr id="47107" name="TextovéPole 1">
            <a:extLst>
              <a:ext uri="{FF2B5EF4-FFF2-40B4-BE49-F238E27FC236}">
                <a16:creationId xmlns:a16="http://schemas.microsoft.com/office/drawing/2014/main" id="{D5B5AA79-AA60-43CB-B90C-E22129B61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911350"/>
            <a:ext cx="4181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Pro iniciaci termojaderných reakcí je tak potřeba jaderná štěpná bomba – </a:t>
            </a:r>
            <a:r>
              <a:rPr lang="cs-CZ" altLang="cs-CZ" sz="1800" b="1">
                <a:solidFill>
                  <a:srgbClr val="D60093"/>
                </a:solidFill>
              </a:rPr>
              <a:t>dvoufázová jaderná bomba</a:t>
            </a:r>
          </a:p>
        </p:txBody>
      </p:sp>
      <p:sp>
        <p:nvSpPr>
          <p:cNvPr id="47108" name="TextovéPole 2">
            <a:extLst>
              <a:ext uri="{FF2B5EF4-FFF2-40B4-BE49-F238E27FC236}">
                <a16:creationId xmlns:a16="http://schemas.microsoft.com/office/drawing/2014/main" id="{0C88D352-4D23-4AA0-A40E-245BD7AE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993775"/>
            <a:ext cx="4183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Využití fúzních reakcí deuteria a tritia pro ještě větší sílu exploze</a:t>
            </a:r>
          </a:p>
        </p:txBody>
      </p:sp>
      <p:pic>
        <p:nvPicPr>
          <p:cNvPr id="47109" name="Picture 2" descr="Benny Safdie as Edward Teller">
            <a:extLst>
              <a:ext uri="{FF2B5EF4-FFF2-40B4-BE49-F238E27FC236}">
                <a16:creationId xmlns:a16="http://schemas.microsoft.com/office/drawing/2014/main" id="{2A5556C9-4841-4A81-9B75-33D4A5325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8063"/>
            <a:ext cx="192405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Edward Teller">
            <a:extLst>
              <a:ext uri="{FF2B5EF4-FFF2-40B4-BE49-F238E27FC236}">
                <a16:creationId xmlns:a16="http://schemas.microsoft.com/office/drawing/2014/main" id="{0B9CB2F6-CF3C-46A6-B183-3B27E91A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008063"/>
            <a:ext cx="1925637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Obrázek 3">
            <a:extLst>
              <a:ext uri="{FF2B5EF4-FFF2-40B4-BE49-F238E27FC236}">
                <a16:creationId xmlns:a16="http://schemas.microsoft.com/office/drawing/2014/main" id="{7987D64F-20B1-4CAB-BB07-3BC5F2288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933825"/>
            <a:ext cx="410368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ovéPole 1">
            <a:extLst>
              <a:ext uri="{FF2B5EF4-FFF2-40B4-BE49-F238E27FC236}">
                <a16:creationId xmlns:a16="http://schemas.microsoft.com/office/drawing/2014/main" id="{2D40B766-050A-47AA-B539-020E79DD8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2781300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První test termojaderné zbraně Ivy Mike 1. listopadu 1952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(využití zkapalněného deuteria – nehodí se pro bombu)</a:t>
            </a:r>
          </a:p>
        </p:txBody>
      </p:sp>
      <p:pic>
        <p:nvPicPr>
          <p:cNvPr id="47113" name="Picture 9" descr="https://upload.wikimedia.org/wikipedia/commons/8/84/IvyMikeGIFColorCorrected.gif">
            <a:extLst>
              <a:ext uri="{FF2B5EF4-FFF2-40B4-BE49-F238E27FC236}">
                <a16:creationId xmlns:a16="http://schemas.microsoft.com/office/drawing/2014/main" id="{AE05A76E-7212-4181-A3B5-2367346078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029075"/>
            <a:ext cx="40640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F39EF8D-D25E-4F64-A4C8-EF01745B7D47}"/>
              </a:ext>
            </a:extLst>
          </p:cNvPr>
          <p:cNvSpPr txBox="1"/>
          <p:nvPr/>
        </p:nvSpPr>
        <p:spPr>
          <a:xfrm>
            <a:off x="1344613" y="6381750"/>
            <a:ext cx="17256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Exploze Ivy Mike</a:t>
            </a:r>
          </a:p>
        </p:txBody>
      </p:sp>
      <p:sp>
        <p:nvSpPr>
          <p:cNvPr id="47115" name="TextovéPole 1">
            <a:extLst>
              <a:ext uri="{FF2B5EF4-FFF2-40B4-BE49-F238E27FC236}">
                <a16:creationId xmlns:a16="http://schemas.microsoft.com/office/drawing/2014/main" id="{AFD140C2-54AD-4512-AE4E-68FFA1ECA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25475"/>
            <a:ext cx="2741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D60093"/>
                </a:solidFill>
              </a:rPr>
              <a:t>Reakce deuteria s tritiem:</a:t>
            </a:r>
          </a:p>
        </p:txBody>
      </p:sp>
      <p:sp>
        <p:nvSpPr>
          <p:cNvPr id="47116" name="TextovéPole 2">
            <a:extLst>
              <a:ext uri="{FF2B5EF4-FFF2-40B4-BE49-F238E27FC236}">
                <a16:creationId xmlns:a16="http://schemas.microsoft.com/office/drawing/2014/main" id="{F194F631-A362-4088-8F0B-50F952522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5" y="614363"/>
            <a:ext cx="291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d + t → </a:t>
            </a:r>
            <a:r>
              <a:rPr lang="cs-CZ" altLang="cs-CZ" sz="1800" b="1" baseline="30000"/>
              <a:t>4</a:t>
            </a:r>
            <a:r>
              <a:rPr lang="cs-CZ" altLang="cs-CZ" sz="1800" b="1"/>
              <a:t>He + n + 17,6 MeV</a:t>
            </a:r>
          </a:p>
        </p:txBody>
      </p:sp>
      <p:sp>
        <p:nvSpPr>
          <p:cNvPr id="47117" name="TextovéPole 1">
            <a:extLst>
              <a:ext uri="{FF2B5EF4-FFF2-40B4-BE49-F238E27FC236}">
                <a16:creationId xmlns:a16="http://schemas.microsoft.com/office/drawing/2014/main" id="{AE92CCCD-57E8-4BEC-8CDE-A42E36A2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1570038"/>
            <a:ext cx="543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Nutnost teplot v řádu 100 milionů 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>
            <a:extLst>
              <a:ext uri="{FF2B5EF4-FFF2-40B4-BE49-F238E27FC236}">
                <a16:creationId xmlns:a16="http://schemas.microsoft.com/office/drawing/2014/main" id="{3A82E3F5-359C-4376-BB84-D16C3241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211138"/>
            <a:ext cx="28416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ovéPole 2">
            <a:extLst>
              <a:ext uri="{FF2B5EF4-FFF2-40B4-BE49-F238E27FC236}">
                <a16:creationId xmlns:a16="http://schemas.microsoft.com/office/drawing/2014/main" id="{43C8A83E-3654-4F2B-82EA-793D31AFD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2254250"/>
            <a:ext cx="2479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1600" b="1" dirty="0">
                <a:solidFill>
                  <a:schemeClr val="accent1">
                    <a:lumMod val="75000"/>
                  </a:schemeClr>
                </a:solidFill>
              </a:rPr>
              <a:t>Krystaly hydridu lithného</a:t>
            </a:r>
          </a:p>
        </p:txBody>
      </p:sp>
      <p:sp>
        <p:nvSpPr>
          <p:cNvPr id="48132" name="TextovéPole 1">
            <a:extLst>
              <a:ext uri="{FF2B5EF4-FFF2-40B4-BE49-F238E27FC236}">
                <a16:creationId xmlns:a16="http://schemas.microsoft.com/office/drawing/2014/main" id="{5A61A267-DF74-4BC7-A9C9-E8F2ACD93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206375"/>
            <a:ext cx="4754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Termojaderné zbraně – další vývoj</a:t>
            </a:r>
          </a:p>
        </p:txBody>
      </p:sp>
      <p:sp>
        <p:nvSpPr>
          <p:cNvPr id="48133" name="TextovéPole 2">
            <a:extLst>
              <a:ext uri="{FF2B5EF4-FFF2-40B4-BE49-F238E27FC236}">
                <a16:creationId xmlns:a16="http://schemas.microsoft.com/office/drawing/2014/main" id="{1760DC75-BCE3-44D2-8182-F53D8B099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879475"/>
            <a:ext cx="4752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Problém: tritium se rozpadá, deuterium i tritium jsou v normálním stavu plyny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Řešení: Neutrony ze štěpení mohou v reakcích s lithiem produkovat tritium, hydrid lithný je v pevném stavu, lze využít LiD (obohacené Li)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EA2358-4FF3-480D-A4AC-38F86177EF7A}"/>
              </a:ext>
            </a:extLst>
          </p:cNvPr>
          <p:cNvSpPr txBox="1"/>
          <p:nvPr/>
        </p:nvSpPr>
        <p:spPr>
          <a:xfrm>
            <a:off x="257175" y="2871788"/>
            <a:ext cx="4972050" cy="1876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D60093"/>
                </a:solidFill>
              </a:rPr>
              <a:t>Třífázová jaderná zbraň:</a:t>
            </a:r>
          </a:p>
          <a:p>
            <a:pPr>
              <a:defRPr/>
            </a:pPr>
            <a:r>
              <a:rPr lang="cs-CZ" sz="800" b="1" dirty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První je štěpná – podmínky pro fúzi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Druhá termojaderná fúze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Třetí – neutrony produkované ve fúzi (energie 14 </a:t>
            </a:r>
            <a:r>
              <a:rPr lang="cs-CZ" sz="1800" b="1" dirty="0" err="1">
                <a:solidFill>
                  <a:srgbClr val="0000FF"/>
                </a:solidFill>
              </a:rPr>
              <a:t>MeV</a:t>
            </a:r>
            <a:r>
              <a:rPr lang="cs-CZ" sz="1800" b="1" dirty="0">
                <a:solidFill>
                  <a:srgbClr val="0000FF"/>
                </a:solidFill>
              </a:rPr>
              <a:t>) iniciují efektivní štěpnou řetězovou reakci v přírodním uranu</a:t>
            </a:r>
          </a:p>
        </p:txBody>
      </p:sp>
      <p:sp>
        <p:nvSpPr>
          <p:cNvPr id="48135" name="TextovéPole 16">
            <a:extLst>
              <a:ext uri="{FF2B5EF4-FFF2-40B4-BE49-F238E27FC236}">
                <a16:creationId xmlns:a16="http://schemas.microsoft.com/office/drawing/2014/main" id="{7DAA4802-861D-4AB5-9BE4-99E9656F9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479675"/>
            <a:ext cx="300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n + </a:t>
            </a:r>
            <a:r>
              <a:rPr lang="cs-CZ" altLang="cs-CZ" sz="1800" b="1" baseline="30000"/>
              <a:t>6</a:t>
            </a:r>
            <a:r>
              <a:rPr lang="cs-CZ" altLang="cs-CZ" sz="1800" b="1"/>
              <a:t>Li → </a:t>
            </a:r>
            <a:r>
              <a:rPr lang="cs-CZ" altLang="cs-CZ" sz="1800" b="1" baseline="30000"/>
              <a:t>4</a:t>
            </a:r>
            <a:r>
              <a:rPr lang="cs-CZ" altLang="cs-CZ" sz="1800" b="1"/>
              <a:t>He + t + 4,8 MeV</a:t>
            </a:r>
          </a:p>
        </p:txBody>
      </p:sp>
      <p:sp>
        <p:nvSpPr>
          <p:cNvPr id="48136" name="TextovéPole 4">
            <a:extLst>
              <a:ext uri="{FF2B5EF4-FFF2-40B4-BE49-F238E27FC236}">
                <a16:creationId xmlns:a16="http://schemas.microsoft.com/office/drawing/2014/main" id="{9A9A3556-D663-4E0D-AB95-3AC4CBE6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5725319"/>
            <a:ext cx="5305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Nové typy jaderných zbraní: </a:t>
            </a:r>
            <a:r>
              <a:rPr lang="cs-CZ" altLang="cs-CZ" sz="1800" b="1" dirty="0">
                <a:solidFill>
                  <a:srgbClr val="D60093"/>
                </a:solidFill>
              </a:rPr>
              <a:t>neutronové bomby </a:t>
            </a:r>
            <a:r>
              <a:rPr lang="cs-CZ" altLang="cs-CZ" sz="1800" b="1" dirty="0">
                <a:solidFill>
                  <a:srgbClr val="0000FF"/>
                </a:solidFill>
              </a:rPr>
              <a:t>snižují destrukci, </a:t>
            </a:r>
            <a:r>
              <a:rPr lang="cs-CZ" altLang="cs-CZ" sz="1800" b="1" dirty="0">
                <a:solidFill>
                  <a:srgbClr val="D60093"/>
                </a:solidFill>
              </a:rPr>
              <a:t>gama nálož </a:t>
            </a:r>
            <a:r>
              <a:rPr lang="cs-CZ" altLang="cs-CZ" sz="1800" b="1" dirty="0">
                <a:solidFill>
                  <a:srgbClr val="0000FF"/>
                </a:solidFill>
              </a:rPr>
              <a:t>(přidán materiál, který se v reakcích neutronů mění v radioaktivní)</a:t>
            </a:r>
          </a:p>
        </p:txBody>
      </p:sp>
      <p:sp>
        <p:nvSpPr>
          <p:cNvPr id="48137" name="TextovéPole 5">
            <a:extLst>
              <a:ext uri="{FF2B5EF4-FFF2-40B4-BE49-F238E27FC236}">
                <a16:creationId xmlns:a16="http://schemas.microsoft.com/office/drawing/2014/main" id="{0BC281E2-34DE-46A9-9FEA-CEA2FE7F9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11" y="5140326"/>
            <a:ext cx="5122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Ke strategickým jaderným zbraním přibývají i taktické – variace velikosti, průraznosti …</a:t>
            </a:r>
          </a:p>
        </p:txBody>
      </p:sp>
      <p:pic>
        <p:nvPicPr>
          <p:cNvPr id="48138" name="Picture 5" descr="Mark 17 Thermonuclear Bomb">
            <a:extLst>
              <a:ext uri="{FF2B5EF4-FFF2-40B4-BE49-F238E27FC236}">
                <a16:creationId xmlns:a16="http://schemas.microsoft.com/office/drawing/2014/main" id="{E5F3B713-44D0-4ED0-8E5A-9DE7667B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4610100"/>
            <a:ext cx="281463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8D13DBA-AE75-4F14-8170-2DEF26A30CF3}"/>
              </a:ext>
            </a:extLst>
          </p:cNvPr>
          <p:cNvSpPr txBox="1"/>
          <p:nvPr/>
        </p:nvSpPr>
        <p:spPr>
          <a:xfrm>
            <a:off x="6345238" y="6478588"/>
            <a:ext cx="32400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Jaderná puma MK-17</a:t>
            </a:r>
          </a:p>
        </p:txBody>
      </p:sp>
      <p:pic>
        <p:nvPicPr>
          <p:cNvPr id="48140" name="Picture 7" descr="https://ahf.nuclearmuseum.org/wp-content/uploads/2014/06/Teller-Ulam%20Device.png">
            <a:extLst>
              <a:ext uri="{FF2B5EF4-FFF2-40B4-BE49-F238E27FC236}">
                <a16:creationId xmlns:a16="http://schemas.microsoft.com/office/drawing/2014/main" id="{B549DE6E-6E20-4BFE-A248-A51560572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628900"/>
            <a:ext cx="284162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2">
            <a:extLst>
              <a:ext uri="{FF2B5EF4-FFF2-40B4-BE49-F238E27FC236}">
                <a16:creationId xmlns:a16="http://schemas.microsoft.com/office/drawing/2014/main" id="{9AEF1C2F-ECF0-43D1-8ACF-13FBAD2EF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4179888"/>
            <a:ext cx="18716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1600" b="1" dirty="0" err="1">
                <a:solidFill>
                  <a:schemeClr val="accent1">
                    <a:lumMod val="75000"/>
                  </a:schemeClr>
                </a:solidFill>
              </a:rPr>
              <a:t>Teller</a:t>
            </a:r>
            <a:r>
              <a:rPr lang="cs-CZ" altLang="cs-CZ" sz="1600" b="1" dirty="0">
                <a:solidFill>
                  <a:schemeClr val="accent1">
                    <a:lumMod val="75000"/>
                  </a:schemeClr>
                </a:solidFill>
              </a:rPr>
              <a:t>- Ulam model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25A4F7A-AB0B-4BE2-A368-309D79D5AB28}"/>
              </a:ext>
            </a:extLst>
          </p:cNvPr>
          <p:cNvSpPr txBox="1"/>
          <p:nvPr/>
        </p:nvSpPr>
        <p:spPr>
          <a:xfrm>
            <a:off x="281511" y="4590434"/>
            <a:ext cx="566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3333FF"/>
                </a:solidFill>
              </a:rPr>
              <a:t>Lze i druhý stupeň termojaderný – štěpný, termojaderný, termojaderný a štěpný – Car bomba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ovéPole 1">
            <a:extLst>
              <a:ext uri="{FF2B5EF4-FFF2-40B4-BE49-F238E27FC236}">
                <a16:creationId xmlns:a16="http://schemas.microsoft.com/office/drawing/2014/main" id="{E3A0A309-EBC3-4885-B836-E14725795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200025"/>
            <a:ext cx="552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Andrej Sacharov – ruský Edward Teller </a:t>
            </a:r>
          </a:p>
        </p:txBody>
      </p:sp>
      <p:sp>
        <p:nvSpPr>
          <p:cNvPr id="50179" name="TextovéPole 1">
            <a:extLst>
              <a:ext uri="{FF2B5EF4-FFF2-40B4-BE49-F238E27FC236}">
                <a16:creationId xmlns:a16="http://schemas.microsoft.com/office/drawing/2014/main" id="{4EC6CE1A-635F-49AA-A126-1C01EEE99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0413"/>
            <a:ext cx="8496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Rusové zahájily práce na jaderné bombě v roce 1943 na základě informací, že na bombě pracují Němci, Britové i Američané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AD3F4DC-75C5-4931-8321-DBFAA4DC01CA}"/>
              </a:ext>
            </a:extLst>
          </p:cNvPr>
          <p:cNvSpPr txBox="1"/>
          <p:nvPr/>
        </p:nvSpPr>
        <p:spPr>
          <a:xfrm>
            <a:off x="328613" y="6362700"/>
            <a:ext cx="243046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RDS 1 test 29. srpna 1949</a:t>
            </a:r>
          </a:p>
        </p:txBody>
      </p:sp>
      <p:sp>
        <p:nvSpPr>
          <p:cNvPr id="50181" name="TextovéPole 6">
            <a:extLst>
              <a:ext uri="{FF2B5EF4-FFF2-40B4-BE49-F238E27FC236}">
                <a16:creationId xmlns:a16="http://schemas.microsoft.com/office/drawing/2014/main" id="{15018D9E-F759-424A-9487-91A6AB5B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735138"/>
            <a:ext cx="879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RDS 1 – plutoniová bomba s implozivní roznětkou 22 ktun TNT – test 29. srpna 1949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šlo o kopii americké získané špiony, první informaci o její explozi dali Američané</a:t>
            </a:r>
          </a:p>
        </p:txBody>
      </p:sp>
      <p:sp>
        <p:nvSpPr>
          <p:cNvPr id="50182" name="TextovéPole 3">
            <a:extLst>
              <a:ext uri="{FF2B5EF4-FFF2-40B4-BE49-F238E27FC236}">
                <a16:creationId xmlns:a16="http://schemas.microsoft.com/office/drawing/2014/main" id="{ED906BEB-9492-4708-A84D-51BABF4B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365250"/>
            <a:ext cx="601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Problémy se získáním uranu → obrovské úsilí na prospekci</a:t>
            </a:r>
          </a:p>
        </p:txBody>
      </p:sp>
      <p:pic>
        <p:nvPicPr>
          <p:cNvPr id="50183" name="Picture 8" descr="https://upload.wikimedia.org/wikipedia/ru/2/21/%D0%92%D0%B7%D1%80%D1%8B%D0%B2_%D0%A0%D0%94%D0%A1-1.jpg">
            <a:extLst>
              <a:ext uri="{FF2B5EF4-FFF2-40B4-BE49-F238E27FC236}">
                <a16:creationId xmlns:a16="http://schemas.microsoft.com/office/drawing/2014/main" id="{07B20FC5-3053-429E-95CE-29608F44D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52700"/>
            <a:ext cx="25336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4" name="Skupina 7">
            <a:extLst>
              <a:ext uri="{FF2B5EF4-FFF2-40B4-BE49-F238E27FC236}">
                <a16:creationId xmlns:a16="http://schemas.microsoft.com/office/drawing/2014/main" id="{6A5439F1-5B32-4FBD-854C-EC1AB9040418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552700"/>
            <a:ext cx="2663825" cy="3810000"/>
            <a:chOff x="5940152" y="2454745"/>
            <a:chExt cx="2664354" cy="3810000"/>
          </a:xfrm>
        </p:grpSpPr>
        <p:pic>
          <p:nvPicPr>
            <p:cNvPr id="50188" name="Picture 10" descr="The mushroom cloud from the Soviet's first hydrogen bomb">
              <a:extLst>
                <a:ext uri="{FF2B5EF4-FFF2-40B4-BE49-F238E27FC236}">
                  <a16:creationId xmlns:a16="http://schemas.microsoft.com/office/drawing/2014/main" id="{8DAE211C-C535-4790-90F2-7DAFD0595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454745"/>
              <a:ext cx="2664354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4" descr="https://www.aldebaran.cz/famous/photos/Sacharov_Andrej_01_.jpg">
              <a:extLst>
                <a:ext uri="{FF2B5EF4-FFF2-40B4-BE49-F238E27FC236}">
                  <a16:creationId xmlns:a16="http://schemas.microsoft.com/office/drawing/2014/main" id="{1BDE2B73-25E1-4773-869E-3F4789CB5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454745"/>
              <a:ext cx="1311771" cy="157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5DBA27-893C-4058-8F7F-7E3A4B422D08}"/>
              </a:ext>
            </a:extLst>
          </p:cNvPr>
          <p:cNvSpPr txBox="1"/>
          <p:nvPr/>
        </p:nvSpPr>
        <p:spPr>
          <a:xfrm>
            <a:off x="2700338" y="6369050"/>
            <a:ext cx="33845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První sovětská termojaderná bomba</a:t>
            </a:r>
          </a:p>
        </p:txBody>
      </p:sp>
      <p:sp>
        <p:nvSpPr>
          <p:cNvPr id="50186" name="Obdélník 5">
            <a:extLst>
              <a:ext uri="{FF2B5EF4-FFF2-40B4-BE49-F238E27FC236}">
                <a16:creationId xmlns:a16="http://schemas.microsoft.com/office/drawing/2014/main" id="{DEAC4E14-51A8-414E-BA9A-62CF35E93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238" y="3975100"/>
            <a:ext cx="29273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První test termojaderné bomby 12. srpna 1953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 tomto případě byla koncepce předaná Fuchsem mylná a Sověti použili vlastní vyvinutou Andrejem Sacharovem</a:t>
            </a:r>
          </a:p>
        </p:txBody>
      </p:sp>
      <p:sp>
        <p:nvSpPr>
          <p:cNvPr id="50187" name="TextovéPole 1">
            <a:extLst>
              <a:ext uri="{FF2B5EF4-FFF2-40B4-BE49-F238E27FC236}">
                <a16:creationId xmlns:a16="http://schemas.microsoft.com/office/drawing/2014/main" id="{8AB85E9B-4EAC-4E0F-81B2-64C783A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3" y="2578100"/>
            <a:ext cx="3090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SSSR mělo řadu velmi schopných fyziků, kteří pod vedením Igora Kurčatova realizovali vlastní koncepce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upload.wikimedia.org/wikipedia/ru/6/62/TsarBomba_wolk1.jpg">
            <a:extLst>
              <a:ext uri="{FF2B5EF4-FFF2-40B4-BE49-F238E27FC236}">
                <a16:creationId xmlns:a16="http://schemas.microsoft.com/office/drawing/2014/main" id="{11DAA2B5-20C3-48DB-B26B-294428DE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85813"/>
            <a:ext cx="74168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762A8E-18FD-41D5-9CEC-4079DF6E881D}"/>
              </a:ext>
            </a:extLst>
          </p:cNvPr>
          <p:cNvSpPr txBox="1"/>
          <p:nvPr/>
        </p:nvSpPr>
        <p:spPr>
          <a:xfrm>
            <a:off x="1106488" y="6381750"/>
            <a:ext cx="69310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Car bomba – největší jaderný test 30. října 1961 – uvolněno 58,6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Mtun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TNT  </a:t>
            </a:r>
          </a:p>
        </p:txBody>
      </p:sp>
      <p:sp>
        <p:nvSpPr>
          <p:cNvPr id="58372" name="TextovéPole 2">
            <a:extLst>
              <a:ext uri="{FF2B5EF4-FFF2-40B4-BE49-F238E27FC236}">
                <a16:creationId xmlns:a16="http://schemas.microsoft.com/office/drawing/2014/main" id="{EA080ECA-CD98-4A20-BA5D-51491839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230188"/>
            <a:ext cx="71954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Jaderné zbraně klíčovou měrou ovlivňují vývoj světa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9F2B7E-224C-43DA-AD66-A64AB61E4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041" y="245586"/>
            <a:ext cx="51058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Strategické a taktické jaderné zbraně</a:t>
            </a:r>
          </a:p>
        </p:txBody>
      </p:sp>
      <p:sp>
        <p:nvSpPr>
          <p:cNvPr id="3" name="TextovéPole 4">
            <a:extLst>
              <a:ext uri="{FF2B5EF4-FFF2-40B4-BE49-F238E27FC236}">
                <a16:creationId xmlns:a16="http://schemas.microsoft.com/office/drawing/2014/main" id="{2D6B57DE-0407-4D53-8049-5C872AD4E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738815"/>
            <a:ext cx="84232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D60093"/>
                </a:solidFill>
              </a:rPr>
              <a:t>Strategické jaderné zbraně </a:t>
            </a:r>
            <a:r>
              <a:rPr lang="cs-CZ" altLang="cs-CZ" sz="1800" b="1" dirty="0">
                <a:solidFill>
                  <a:srgbClr val="0000FF"/>
                </a:solidFill>
              </a:rPr>
              <a:t>– zbraně s velkým ničivým účinkem, odpovídají představám o zbraních posledního soudu – jaderné zastrašení.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D60093"/>
                </a:solidFill>
              </a:rPr>
              <a:t>Taktické jaderné zbraně </a:t>
            </a:r>
            <a:r>
              <a:rPr lang="cs-CZ" altLang="cs-CZ" sz="1800" b="1" dirty="0">
                <a:solidFill>
                  <a:srgbClr val="0000FF"/>
                </a:solidFill>
              </a:rPr>
              <a:t>– malé a s omezeným účinkem, předpoklad jejich využití na bojišti v omezené válce.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1234E2-2040-4023-BA5A-8E3F72963839}"/>
              </a:ext>
            </a:extLst>
          </p:cNvPr>
          <p:cNvSpPr txBox="1"/>
          <p:nvPr/>
        </p:nvSpPr>
        <p:spPr>
          <a:xfrm>
            <a:off x="395536" y="2003793"/>
            <a:ext cx="809741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0000FF"/>
                </a:solidFill>
              </a:rPr>
              <a:t>Klíčová otázka nosičů strategických i taktických jaderných zbraní:</a:t>
            </a:r>
          </a:p>
          <a:p>
            <a:endParaRPr lang="cs-CZ" sz="800" b="1" dirty="0">
              <a:solidFill>
                <a:srgbClr val="0000FF"/>
              </a:solidFill>
            </a:endParaRPr>
          </a:p>
          <a:p>
            <a:pPr marL="342900" indent="-342900"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Strategické – většinou balistické rakety i na palubách jaderných ponorek</a:t>
            </a:r>
          </a:p>
          <a:p>
            <a:pPr marL="342900" indent="-342900"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Taktické – široká paleta od letounů, různých typů střel i dělostřelecké náboje</a:t>
            </a:r>
          </a:p>
        </p:txBody>
      </p:sp>
      <p:pic>
        <p:nvPicPr>
          <p:cNvPr id="2050" name="Picture 2" descr="https://www.securityoutlines.cz/wp-content/uploads/1280px-AGM-86_ALCM-1-1024x822.jpeg">
            <a:extLst>
              <a:ext uri="{FF2B5EF4-FFF2-40B4-BE49-F238E27FC236}">
                <a16:creationId xmlns:a16="http://schemas.microsoft.com/office/drawing/2014/main" id="{7FCCE525-D79A-4334-8AC5-194EDFA1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7223"/>
            <a:ext cx="2287011" cy="18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ěžký kalibr, který vymaže metropoli. Ruské strategické jaderné zbraně -  iDNES.cz">
            <a:extLst>
              <a:ext uri="{FF2B5EF4-FFF2-40B4-BE49-F238E27FC236}">
                <a16:creationId xmlns:a16="http://schemas.microsoft.com/office/drawing/2014/main" id="{5CE44993-EACE-4C19-8C73-91AF59BD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760"/>
            <a:ext cx="3248221" cy="18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ole taktických jaderných zbraní v jaderné doktríně Ruské federace -  Security Outlines">
            <a:extLst>
              <a:ext uri="{FF2B5EF4-FFF2-40B4-BE49-F238E27FC236}">
                <a16:creationId xmlns:a16="http://schemas.microsoft.com/office/drawing/2014/main" id="{2B548F81-966B-45C0-ACD1-455D12DC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04" y="4787223"/>
            <a:ext cx="2560423" cy="18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AC90944-ABE2-4BE0-9590-8F6A9E195184}"/>
              </a:ext>
            </a:extLst>
          </p:cNvPr>
          <p:cNvSpPr txBox="1"/>
          <p:nvPr/>
        </p:nvSpPr>
        <p:spPr>
          <a:xfrm>
            <a:off x="365421" y="3167802"/>
            <a:ext cx="842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000FF"/>
                </a:solidFill>
              </a:rPr>
              <a:t>Neurčitosti předělu mezi využitím taktických a strategických jaderných zbraní –   asi nejlépe stanovit jako nepřekročitelnou linii libovolné užití jaderných zbraní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28DA79-F168-4EB3-ADB9-FCD33F593CDB}"/>
              </a:ext>
            </a:extLst>
          </p:cNvPr>
          <p:cNvSpPr txBox="1"/>
          <p:nvPr/>
        </p:nvSpPr>
        <p:spPr>
          <a:xfrm>
            <a:off x="395536" y="383374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000FF"/>
                </a:solidFill>
              </a:rPr>
              <a:t>Není úkol, který by nemohly splnit klasické taktické zbraně stejně dobře jako ty jaderné – kromě psychologického použití jaderné zbraně</a:t>
            </a:r>
          </a:p>
        </p:txBody>
      </p:sp>
    </p:spTree>
    <p:extLst>
      <p:ext uri="{BB962C8B-B14F-4D97-AF65-F5344CB8AC3E}">
        <p14:creationId xmlns:p14="http://schemas.microsoft.com/office/powerpoint/2010/main" val="1456354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4FEF86-AFC3-40A7-B219-4B4049130984}"/>
              </a:ext>
            </a:extLst>
          </p:cNvPr>
          <p:cNvSpPr txBox="1"/>
          <p:nvPr/>
        </p:nvSpPr>
        <p:spPr>
          <a:xfrm>
            <a:off x="2771800" y="249949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Počty jaderných zbraní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B60E7E75-F999-4351-9910-3BFB7B9CB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789417"/>
              </p:ext>
            </p:extLst>
          </p:nvPr>
        </p:nvGraphicFramePr>
        <p:xfrm>
          <a:off x="3995936" y="2060848"/>
          <a:ext cx="4617516" cy="4237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9172">
                  <a:extLst>
                    <a:ext uri="{9D8B030D-6E8A-4147-A177-3AD203B41FA5}">
                      <a16:colId xmlns:a16="http://schemas.microsoft.com/office/drawing/2014/main" val="3067288214"/>
                    </a:ext>
                  </a:extLst>
                </a:gridCol>
                <a:gridCol w="1539172">
                  <a:extLst>
                    <a:ext uri="{9D8B030D-6E8A-4147-A177-3AD203B41FA5}">
                      <a16:colId xmlns:a16="http://schemas.microsoft.com/office/drawing/2014/main" val="3482236732"/>
                    </a:ext>
                  </a:extLst>
                </a:gridCol>
                <a:gridCol w="1539172">
                  <a:extLst>
                    <a:ext uri="{9D8B030D-6E8A-4147-A177-3AD203B41FA5}">
                      <a16:colId xmlns:a16="http://schemas.microsoft.com/office/drawing/2014/main" val="2051862510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noProof="0" dirty="0"/>
                        <a:t>Počet hlavic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noProof="0" dirty="0"/>
                        <a:t>Jaderné testy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99122371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USA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5044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1030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86965371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Rusko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5580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715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424840983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Velká Británie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225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 45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51344337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Francie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290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210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336305229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Čína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500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  45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2849298718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Indie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170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    4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688843359"/>
                  </a:ext>
                </a:extLst>
              </a:tr>
              <a:tr h="123627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Pákistán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170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    2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2833245753"/>
                  </a:ext>
                </a:extLst>
              </a:tr>
              <a:tr h="242143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Severní Korea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50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    6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2190604747"/>
                  </a:ext>
                </a:extLst>
              </a:tr>
              <a:tr h="123627"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Izrael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90</a:t>
                      </a:r>
                      <a:endParaRPr lang="en-US" sz="1800" b="1" noProof="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cs-CZ" sz="1800" b="1" noProof="0" dirty="0"/>
                        <a:t>          ?</a:t>
                      </a:r>
                      <a:endParaRPr lang="en-US" sz="1800" b="1" noProof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402575070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3CBEF11D-13B6-48CC-A0D7-B07AE94AFB50}"/>
              </a:ext>
            </a:extLst>
          </p:cNvPr>
          <p:cNvSpPr txBox="1"/>
          <p:nvPr/>
        </p:nvSpPr>
        <p:spPr>
          <a:xfrm>
            <a:off x="117738" y="711614"/>
            <a:ext cx="85689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Uváděné počty jaderných hlavic jsou jen přibližné, podstatné je, kolik jich je ve funkčním stavu a připraveno k použití (má nosič), u Ruska a USA se uvádí okolo 1500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Možnost jaderné strategické odvety závisí i na velikosti hlavic a možnosti je dopravit na daná místa – jasné je to u Ruska a USA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25C83D8-D014-4027-A22C-CA3CF9284149}"/>
              </a:ext>
            </a:extLst>
          </p:cNvPr>
          <p:cNvSpPr txBox="1"/>
          <p:nvPr/>
        </p:nvSpPr>
        <p:spPr>
          <a:xfrm>
            <a:off x="117738" y="1948964"/>
            <a:ext cx="338437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D60093"/>
                </a:solidFill>
              </a:rPr>
              <a:t>Hlavní potenciál vlastnictví jaderné zbraně je v hrozbě jejího použití.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Ten se však téměř celý ztratí v okamžiku jejího použití.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Použití jaderné zbraně jako taktické tak nemá moc smysl.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Časté vyhrůžky jejím použitím zmíněný potenciál dramaticky snižují.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Hrozba jejího použití by tak měla být hraniční jen velmi řídce a jasně využívaná.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Světová komunita by měla jasně deklarovat odsudek taktického užití jaderných zbraní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C393CA-9CE3-41CA-9102-6558E272938C}"/>
              </a:ext>
            </a:extLst>
          </p:cNvPr>
          <p:cNvSpPr txBox="1"/>
          <p:nvPr/>
        </p:nvSpPr>
        <p:spPr>
          <a:xfrm>
            <a:off x="4082548" y="6320792"/>
            <a:ext cx="4533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Jen velmi přibližná čísla, různé zdroje různá čísla</a:t>
            </a:r>
          </a:p>
        </p:txBody>
      </p:sp>
    </p:spTree>
    <p:extLst>
      <p:ext uri="{BB962C8B-B14F-4D97-AF65-F5344CB8AC3E}">
        <p14:creationId xmlns:p14="http://schemas.microsoft.com/office/powerpoint/2010/main" val="1549094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EC1BE82-E37F-41D4-8D4E-D7B6359B2804}"/>
              </a:ext>
            </a:extLst>
          </p:cNvPr>
          <p:cNvSpPr txBox="1"/>
          <p:nvPr/>
        </p:nvSpPr>
        <p:spPr>
          <a:xfrm>
            <a:off x="2881473" y="188640"/>
            <a:ext cx="3381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Nosiče jaderných zbraní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76DB57-7483-4E86-8877-462DFD8482FF}"/>
              </a:ext>
            </a:extLst>
          </p:cNvPr>
          <p:cNvSpPr txBox="1"/>
          <p:nvPr/>
        </p:nvSpPr>
        <p:spPr>
          <a:xfrm>
            <a:off x="323529" y="764704"/>
            <a:ext cx="4824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Nejdříve letadla – strategické bombardéry – nyní slouží jako nosiče raket </a:t>
            </a:r>
          </a:p>
          <a:p>
            <a:pPr>
              <a:spcAft>
                <a:spcPts val="600"/>
              </a:spcAft>
            </a:pPr>
            <a:r>
              <a:rPr lang="cs-CZ" sz="1800" b="1" dirty="0" err="1">
                <a:solidFill>
                  <a:srgbClr val="3333FF"/>
                </a:solidFill>
              </a:rPr>
              <a:t>Nosičemi</a:t>
            </a:r>
            <a:r>
              <a:rPr lang="cs-CZ" sz="1800" b="1" dirty="0">
                <a:solidFill>
                  <a:srgbClr val="3333FF"/>
                </a:solidFill>
              </a:rPr>
              <a:t> raket mohou být rakety mohou být ponorky a auta, mohou být i v podzemních silu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Rakety – balistické rakety mezikontinentální (přes 5000 km) středního (600 – 5000 km) (strategické jaderné zbraně) i krátkého doletu (taktické jaderné zbraně)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Dělový výstřel – taktické jaderné zbraně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Miny – taktické jaderné zbraně</a:t>
            </a:r>
          </a:p>
        </p:txBody>
      </p:sp>
      <p:pic>
        <p:nvPicPr>
          <p:cNvPr id="19458" name="Picture 2" descr="Klíčové pro využití jaderných zbraní jsou nosiče, které jsou schopné je dopravit na cíl, balistická střela Peacekeeper startuje z podzemního sila (zdroj USAF).">
            <a:extLst>
              <a:ext uri="{FF2B5EF4-FFF2-40B4-BE49-F238E27FC236}">
                <a16:creationId xmlns:a16="http://schemas.microsoft.com/office/drawing/2014/main" id="{FD4E8B9B-6E16-4DE6-8658-9C53C1DD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672408" cy="456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473B546-0C95-4D48-BD05-B1FD4D489E4B}"/>
              </a:ext>
            </a:extLst>
          </p:cNvPr>
          <p:cNvSpPr/>
          <p:nvPr/>
        </p:nvSpPr>
        <p:spPr>
          <a:xfrm>
            <a:off x="5148064" y="5554687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Klíčové pro využití jaderných zbraní jsou nosiče, které jsou schopné je dopravit na cíl, balistická střela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Peacekeeper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startuje z podzemního sila (zdroj USAF)</a:t>
            </a:r>
            <a:endParaRPr lang="cs-CZ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DBAE6C0-D48A-4093-8252-B11A97213670}"/>
              </a:ext>
            </a:extLst>
          </p:cNvPr>
          <p:cNvSpPr txBox="1"/>
          <p:nvPr/>
        </p:nvSpPr>
        <p:spPr>
          <a:xfrm>
            <a:off x="323528" y="4065201"/>
            <a:ext cx="45365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Balistické mezikontinentální rakety letí desítky minut – možnost reakce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Střely krátkého a střední doletu – dramaticky snížená možnost reakce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Účelem práce na smlouvách o zákazu využití a umístění raket středního doletu bylo snížení rizika vzniku globálního jaderného konfliktu</a:t>
            </a:r>
          </a:p>
        </p:txBody>
      </p:sp>
    </p:spTree>
    <p:extLst>
      <p:ext uri="{BB962C8B-B14F-4D97-AF65-F5344CB8AC3E}">
        <p14:creationId xmlns:p14="http://schemas.microsoft.com/office/powerpoint/2010/main" val="1973710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ovéPole 1">
            <a:extLst>
              <a:ext uri="{FF2B5EF4-FFF2-40B4-BE49-F238E27FC236}">
                <a16:creationId xmlns:a16="http://schemas.microsoft.com/office/drawing/2014/main" id="{FD2B95C9-0A1C-4034-9E08-18ADFC2E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60350"/>
            <a:ext cx="6062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Souvislost filmu Oppenheimer se současností</a:t>
            </a:r>
          </a:p>
        </p:txBody>
      </p:sp>
      <p:sp>
        <p:nvSpPr>
          <p:cNvPr id="59396" name="TextovéPole 2">
            <a:extLst>
              <a:ext uri="{FF2B5EF4-FFF2-40B4-BE49-F238E27FC236}">
                <a16:creationId xmlns:a16="http://schemas.microsoft.com/office/drawing/2014/main" id="{B765A48A-863A-494F-9102-FAECABD8B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722313"/>
            <a:ext cx="7339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D60093"/>
                </a:solidFill>
              </a:rPr>
              <a:t>Dvě klíčové otázky pro přežití a rozvoj lidstva souvisí s jadernou energií:</a:t>
            </a:r>
          </a:p>
        </p:txBody>
      </p:sp>
      <p:sp>
        <p:nvSpPr>
          <p:cNvPr id="59397" name="TextovéPole 3">
            <a:extLst>
              <a:ext uri="{FF2B5EF4-FFF2-40B4-BE49-F238E27FC236}">
                <a16:creationId xmlns:a16="http://schemas.microsoft.com/office/drawing/2014/main" id="{69E697C7-64F6-4F62-AA35-22AEB68C8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47763"/>
            <a:ext cx="738663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Jak přežít ve stínu jaderných zbraní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Jak zajistit dostatek energie environmentálně přijatelným způsobem</a:t>
            </a:r>
          </a:p>
        </p:txBody>
      </p:sp>
      <p:sp>
        <p:nvSpPr>
          <p:cNvPr id="59399" name="TextovéPole 5">
            <a:extLst>
              <a:ext uri="{FF2B5EF4-FFF2-40B4-BE49-F238E27FC236}">
                <a16:creationId xmlns:a16="http://schemas.microsoft.com/office/drawing/2014/main" id="{AA8DA684-EAD3-4425-A98B-D39826631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978025"/>
            <a:ext cx="82819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Demokracii nelze udržet a rozvíjet bez toho, abychom se naučili žít s jadernými zbraněmi.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Demokracie nemůže existovat bez dostatku energie – musí být dostupná pro každého – to může zajistit právě i využití </a:t>
            </a:r>
            <a:r>
              <a:rPr lang="cs-CZ" altLang="cs-CZ" sz="1800" b="1">
                <a:solidFill>
                  <a:srgbClr val="0000FF"/>
                </a:solidFill>
              </a:rPr>
              <a:t>té jaderné.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8014AF4-6EFA-4939-AC4A-5554FEA4D685}"/>
              </a:ext>
            </a:extLst>
          </p:cNvPr>
          <p:cNvSpPr txBox="1"/>
          <p:nvPr/>
        </p:nvSpPr>
        <p:spPr>
          <a:xfrm>
            <a:off x="293688" y="3178175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000FF"/>
                </a:solidFill>
              </a:rPr>
              <a:t>Je tak třeba řešit problém, jak zajistit kontrolu a omezení šíření jaderných zbraní na jedné straně a na druhé co největší dostupnost jaderné energie pro mírové účely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7610925-9812-477E-B4C3-CE1AB783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3788212"/>
            <a:ext cx="8569325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Představa Oppenheimera, že jaderná zbraně povedou k nemožnosti velké války, se nenaplnila – viz současné události nejen v Evropě.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Otázka, jak zabránit, aby jaderné zbraně zničily naší civilizaci, je stále otevřená – hrozba Ruska využitím taktických jaderných zbraní nejen na Ukrajině.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Velice těžko lze vytvořit celosvětový orgán a pravidla pro kontrolu a použití jaderných zbraní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Každý vlastník jaderných zbraní by měl jasně stanovit hranice pro jejich použití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Světová komunita by měla jasně deklarovat, že použití taktických jaderných zbraní vyloučí daný stát z této komunity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F33AB3E-2E03-4E12-931F-2EF4F0D964A1}"/>
              </a:ext>
            </a:extLst>
          </p:cNvPr>
          <p:cNvSpPr txBox="1"/>
          <p:nvPr/>
        </p:nvSpPr>
        <p:spPr>
          <a:xfrm>
            <a:off x="2022263" y="128647"/>
            <a:ext cx="509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Jak přežít ve stínu jaderných zbraní?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A215022-881F-4CF7-B2A0-56842376920E}"/>
              </a:ext>
            </a:extLst>
          </p:cNvPr>
          <p:cNvSpPr txBox="1"/>
          <p:nvPr/>
        </p:nvSpPr>
        <p:spPr>
          <a:xfrm>
            <a:off x="395536" y="627772"/>
            <a:ext cx="8748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3333FF"/>
                </a:solidFill>
              </a:rPr>
              <a:t>8. prosince 1953 – </a:t>
            </a:r>
            <a:r>
              <a:rPr lang="en-US" sz="1800" b="1" dirty="0">
                <a:solidFill>
                  <a:srgbClr val="3333FF"/>
                </a:solidFill>
              </a:rPr>
              <a:t>Atoms for Peace </a:t>
            </a:r>
            <a:r>
              <a:rPr lang="cs-CZ" sz="1800" b="1" dirty="0">
                <a:solidFill>
                  <a:srgbClr val="3333FF"/>
                </a:solidFill>
              </a:rPr>
              <a:t>- nabídka jaderných technologií za slib nešíření 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                                                               jaderných zbraní – okolo 40 smluv 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1954 – založení organizace CERN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1955 – podobný program Sovětského svazu – 1956 - vznik SÚJV Dubna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1955 – Velká mezinárodní konference o mírovém využití jaderné energii (73 zemí)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1957 – Mezinárodní Agentura pro Atomovou Energii (MAAE)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1958 – EUROATOM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1968 – Smlouva o nešíření jaderných zbraní (Non-</a:t>
            </a:r>
            <a:r>
              <a:rPr lang="cs-CZ" sz="1800" b="1" dirty="0" err="1">
                <a:solidFill>
                  <a:srgbClr val="3333FF"/>
                </a:solidFill>
              </a:rPr>
              <a:t>Proliferation</a:t>
            </a:r>
            <a:r>
              <a:rPr lang="cs-CZ" sz="1800" b="1" dirty="0">
                <a:solidFill>
                  <a:srgbClr val="3333FF"/>
                </a:solidFill>
              </a:rPr>
              <a:t> </a:t>
            </a:r>
            <a:r>
              <a:rPr lang="cs-CZ" sz="1800" b="1" dirty="0" err="1">
                <a:solidFill>
                  <a:srgbClr val="3333FF"/>
                </a:solidFill>
              </a:rPr>
              <a:t>Treaty</a:t>
            </a:r>
            <a:r>
              <a:rPr lang="cs-CZ" sz="1800" b="1" dirty="0">
                <a:solidFill>
                  <a:srgbClr val="3333FF"/>
                </a:solidFill>
              </a:rPr>
              <a:t> –NPT)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            podepsalo 190 států, nepodepsaly pouze Indie, Pákistán, Severní Korea a Izrael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AA8A79-9E24-4CCE-8F17-C7508B5B1AFE}"/>
              </a:ext>
            </a:extLst>
          </p:cNvPr>
          <p:cNvSpPr txBox="1"/>
          <p:nvPr/>
        </p:nvSpPr>
        <p:spPr>
          <a:xfrm>
            <a:off x="1070837" y="3112124"/>
            <a:ext cx="7990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3333FF"/>
                </a:solidFill>
              </a:rPr>
              <a:t>Tři kategorie států (garantem smlouvy MAAE – co 5 let konference): 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    Jaderné státy, které smlouvy </a:t>
            </a:r>
            <a:r>
              <a:rPr lang="cs-CZ" sz="1800" b="1">
                <a:solidFill>
                  <a:srgbClr val="3333FF"/>
                </a:solidFill>
              </a:rPr>
              <a:t>ratifikovaly – dobrovolná </a:t>
            </a:r>
            <a:r>
              <a:rPr lang="cs-CZ" sz="1800" b="1" dirty="0">
                <a:solidFill>
                  <a:srgbClr val="3333FF"/>
                </a:solidFill>
              </a:rPr>
              <a:t>záruková smlouva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    Nejaderné státy (nemají jaderné zbraně) – všeobecná záruková smlouva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     Státy, které smlouvu nepodepsaly – záruková smlouva pro specifické oblasti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4A114A-9F9B-4558-8734-1B39A4C2420A}"/>
              </a:ext>
            </a:extLst>
          </p:cNvPr>
          <p:cNvSpPr txBox="1"/>
          <p:nvPr/>
        </p:nvSpPr>
        <p:spPr>
          <a:xfrm>
            <a:off x="395536" y="4201953"/>
            <a:ext cx="63367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3333FF"/>
                </a:solidFill>
              </a:rPr>
              <a:t>1963 - Smlouva o částečném zákazu jaderných zkoušek (na zemi, v atmosféře a ve vzduchu) 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1996 – Smlouva o všeobecném zákazu jaderných zkoušek (183 států podepsalo, 162 ratifikovalo, platná až po ratifikaci všemi 44 jadernými státy, </a:t>
            </a:r>
            <a:r>
              <a:rPr lang="cs-CZ" sz="1800" b="1" dirty="0">
                <a:solidFill>
                  <a:srgbClr val="0000FF"/>
                </a:solidFill>
              </a:rPr>
              <a:t>USA, Čína, Indie, Pákistán, Izrael a Severní Korea. Indie, Pákistán a Severní Korea ji neratifikovaly</a:t>
            </a:r>
          </a:p>
          <a:p>
            <a:r>
              <a:rPr lang="cs-CZ" sz="1800" b="1" dirty="0">
                <a:solidFill>
                  <a:srgbClr val="0000FF"/>
                </a:solidFill>
              </a:rPr>
              <a:t>Snahy o omezení počtu jaderných bomb, nosičů, raket středního doletu</a:t>
            </a:r>
          </a:p>
        </p:txBody>
      </p:sp>
      <p:pic>
        <p:nvPicPr>
          <p:cNvPr id="1026" name="Picture 2" descr="Jaderné zbraně vyvinula i otestovala i Čína (zdroj atomicarchive.com)">
            <a:extLst>
              <a:ext uri="{FF2B5EF4-FFF2-40B4-BE49-F238E27FC236}">
                <a16:creationId xmlns:a16="http://schemas.microsoft.com/office/drawing/2014/main" id="{13C61DC8-445D-451A-A471-3F5A3AFF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32" y="4422953"/>
            <a:ext cx="2135568" cy="20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72FBED-AFF9-4218-A1F1-9F72C8C60DA2}"/>
              </a:ext>
            </a:extLst>
          </p:cNvPr>
          <p:cNvSpPr txBox="1"/>
          <p:nvPr/>
        </p:nvSpPr>
        <p:spPr>
          <a:xfrm>
            <a:off x="6539001" y="6448722"/>
            <a:ext cx="2522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Test čínské jaderné zbraně</a:t>
            </a:r>
          </a:p>
        </p:txBody>
      </p:sp>
    </p:spTree>
    <p:extLst>
      <p:ext uri="{BB962C8B-B14F-4D97-AF65-F5344CB8AC3E}">
        <p14:creationId xmlns:p14="http://schemas.microsoft.com/office/powerpoint/2010/main" val="2467316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A7D3883-BACF-47ED-B303-BBC1E1C0E500}"/>
              </a:ext>
            </a:extLst>
          </p:cNvPr>
          <p:cNvSpPr txBox="1"/>
          <p:nvPr/>
        </p:nvSpPr>
        <p:spPr>
          <a:xfrm>
            <a:off x="1488784" y="281412"/>
            <a:ext cx="6238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Proč se snažit o zákaz testů jaderných zbraní?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561BEB-2BF5-4443-A77C-0B42A810DB4A}"/>
              </a:ext>
            </a:extLst>
          </p:cNvPr>
          <p:cNvSpPr txBox="1"/>
          <p:nvPr/>
        </p:nvSpPr>
        <p:spPr>
          <a:xfrm>
            <a:off x="323527" y="79060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3333FF"/>
                </a:solidFill>
              </a:rPr>
              <a:t>Jaderné testy uvolňují do atmosféry velké množství i dlouhodobých radionuklidů (</a:t>
            </a:r>
            <a:r>
              <a:rPr lang="cs-CZ" sz="1800" b="1" baseline="30000" dirty="0">
                <a:solidFill>
                  <a:srgbClr val="3333FF"/>
                </a:solidFill>
              </a:rPr>
              <a:t>137</a:t>
            </a:r>
            <a:r>
              <a:rPr lang="cs-CZ" sz="1800" b="1" dirty="0">
                <a:solidFill>
                  <a:srgbClr val="3333FF"/>
                </a:solidFill>
              </a:rPr>
              <a:t>Cs, </a:t>
            </a:r>
            <a:r>
              <a:rPr lang="cs-CZ" sz="1800" b="1" baseline="30000" dirty="0">
                <a:solidFill>
                  <a:srgbClr val="3333FF"/>
                </a:solidFill>
              </a:rPr>
              <a:t>90</a:t>
            </a:r>
            <a:r>
              <a:rPr lang="cs-CZ" sz="1800" b="1" dirty="0">
                <a:solidFill>
                  <a:srgbClr val="3333FF"/>
                </a:solidFill>
              </a:rPr>
              <a:t>Sr, </a:t>
            </a:r>
            <a:r>
              <a:rPr lang="cs-CZ" sz="1800" b="1" baseline="30000" dirty="0">
                <a:solidFill>
                  <a:srgbClr val="3333FF"/>
                </a:solidFill>
              </a:rPr>
              <a:t>14</a:t>
            </a:r>
            <a:r>
              <a:rPr lang="cs-CZ" sz="1800" b="1" dirty="0">
                <a:solidFill>
                  <a:srgbClr val="3333FF"/>
                </a:solidFill>
              </a:rPr>
              <a:t>C, </a:t>
            </a:r>
            <a:r>
              <a:rPr lang="cs-CZ" sz="1800" b="1" baseline="30000" dirty="0">
                <a:solidFill>
                  <a:srgbClr val="3333FF"/>
                </a:solidFill>
              </a:rPr>
              <a:t>239</a:t>
            </a:r>
            <a:r>
              <a:rPr lang="cs-CZ" sz="1800" b="1" dirty="0">
                <a:solidFill>
                  <a:srgbClr val="3333FF"/>
                </a:solidFill>
              </a:rPr>
              <a:t>Pu, …)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A5F94DC-8434-449A-B971-B1E55ACD8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33056"/>
            <a:ext cx="5099112" cy="246036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74" name="Picture 2" descr="https://www.researchgate.net/profile/Jayeshkumar-Das/publication/202316850/figure/fig2/AS:305728028987427@1449902650887/Simulation-results-of-atmospheric-137-Cs-deposition-with-different-137-Cs-residence-times_W640.jpg">
            <a:extLst>
              <a:ext uri="{FF2B5EF4-FFF2-40B4-BE49-F238E27FC236}">
                <a16:creationId xmlns:a16="http://schemas.microsoft.com/office/drawing/2014/main" id="{35BE24DC-27F4-47D8-AB5B-068192F8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2419"/>
            <a:ext cx="2763762" cy="18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aradioactivite.r.in2p3.fr/wp-content/uploads/2020/12/CesiumCorpsHumain_En.jpg">
            <a:extLst>
              <a:ext uri="{FF2B5EF4-FFF2-40B4-BE49-F238E27FC236}">
                <a16:creationId xmlns:a16="http://schemas.microsoft.com/office/drawing/2014/main" id="{8573BA4D-2E55-46F9-A24E-54A61F72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81" y="1556494"/>
            <a:ext cx="3097643" cy="18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nopus">
            <a:extLst>
              <a:ext uri="{FF2B5EF4-FFF2-40B4-BE49-F238E27FC236}">
                <a16:creationId xmlns:a16="http://schemas.microsoft.com/office/drawing/2014/main" id="{6C558F08-3A9E-49A5-96E7-303F4FD2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6" y="4077072"/>
            <a:ext cx="3347239" cy="23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5680B3-0B28-4D79-8E5F-322DA2E8B018}"/>
              </a:ext>
            </a:extLst>
          </p:cNvPr>
          <p:cNvSpPr txBox="1"/>
          <p:nvPr/>
        </p:nvSpPr>
        <p:spPr>
          <a:xfrm>
            <a:off x="142687" y="6453336"/>
            <a:ext cx="7093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Jaderné testy ve Francouzské Polynésii                            Přehled jaderných testů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7ACBB7-E6F2-43A2-9B98-23F6BDBB8862}"/>
              </a:ext>
            </a:extLst>
          </p:cNvPr>
          <p:cNvSpPr txBox="1"/>
          <p:nvPr/>
        </p:nvSpPr>
        <p:spPr>
          <a:xfrm>
            <a:off x="3399960" y="3496912"/>
            <a:ext cx="4762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Cesium 137 v atmosféře a sekundárně v lidském těle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297F84C-3094-43A4-857D-5E4B8DF2A6E4}"/>
              </a:ext>
            </a:extLst>
          </p:cNvPr>
          <p:cNvSpPr txBox="1"/>
          <p:nvPr/>
        </p:nvSpPr>
        <p:spPr>
          <a:xfrm>
            <a:off x="339686" y="1497425"/>
            <a:ext cx="23042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Silná kontaminace v blízkosti místa testů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Šíření radioaktivity atmosférou a mořem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Nejnebezpečnější testy v atmosféře a na zemi</a:t>
            </a:r>
          </a:p>
        </p:txBody>
      </p:sp>
    </p:spTree>
    <p:extLst>
      <p:ext uri="{BB962C8B-B14F-4D97-AF65-F5344CB8AC3E}">
        <p14:creationId xmlns:p14="http://schemas.microsoft.com/office/powerpoint/2010/main" val="231233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ovéPole 1">
            <a:extLst>
              <a:ext uri="{FF2B5EF4-FFF2-40B4-BE49-F238E27FC236}">
                <a16:creationId xmlns:a16="http://schemas.microsoft.com/office/drawing/2014/main" id="{5503AD5E-BE1A-4CC8-A072-EDA2218A8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276523"/>
            <a:ext cx="2996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Robert Oppenheimer</a:t>
            </a:r>
          </a:p>
        </p:txBody>
      </p:sp>
      <p:sp>
        <p:nvSpPr>
          <p:cNvPr id="4101" name="TextovéPole 2">
            <a:extLst>
              <a:ext uri="{FF2B5EF4-FFF2-40B4-BE49-F238E27FC236}">
                <a16:creationId xmlns:a16="http://schemas.microsoft.com/office/drawing/2014/main" id="{EBBB1692-F839-4605-BDC1-80CA5493A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738188"/>
            <a:ext cx="416718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Oppenheimer je velice aktuální film</a:t>
            </a:r>
            <a:endParaRPr lang="en-US" altLang="cs-CZ" sz="1800" b="1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Jde o excelentní film – nejde o historický dokument.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Vyjadřuje pocity a subjektivní pohled na kontroverzní témata.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</a:rPr>
              <a:t>Robert Oppenheimer a jeho souputníci řešili tři i nyní aktuální otázky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Jak zajistit demokracii a přežití civilizace ve stínu jaderných zbraní?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Jak zajistit dostatek energie pro demokratický rozvoj naší civilizace?</a:t>
            </a:r>
          </a:p>
          <a:p>
            <a:pPr marL="342900" indent="-342900"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Jaká je struktura hmoty a přírodní zákony popisující Vesmír, a jak je případně využít pro vesmírnou expanzi?</a:t>
            </a:r>
          </a:p>
        </p:txBody>
      </p:sp>
      <p:pic>
        <p:nvPicPr>
          <p:cNvPr id="8" name="Picture 2" descr="Cillian Murphy is J. Robert Oppenheimer in OPPENHEIMER, written, produced, and directed by Christopher Nolan. (Universal)">
            <a:extLst>
              <a:ext uri="{FF2B5EF4-FFF2-40B4-BE49-F238E27FC236}">
                <a16:creationId xmlns:a16="http://schemas.microsoft.com/office/drawing/2014/main" id="{960298E0-DA83-40AC-97F7-0113041B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77" y="404664"/>
            <a:ext cx="4191261" cy="27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https://lemmy.world/pictrs/image/4183f613-3c93-40d7-841d-b0f68eb40e9b.jpeg">
            <a:extLst>
              <a:ext uri="{FF2B5EF4-FFF2-40B4-BE49-F238E27FC236}">
                <a16:creationId xmlns:a16="http://schemas.microsoft.com/office/drawing/2014/main" id="{1ECA176F-C6F8-4784-845E-CF3F8276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0224"/>
            <a:ext cx="4168131" cy="336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5ABB8B9-03B2-4B34-94F3-37423EABF810}"/>
              </a:ext>
            </a:extLst>
          </p:cNvPr>
          <p:cNvSpPr txBox="1"/>
          <p:nvPr/>
        </p:nvSpPr>
        <p:spPr>
          <a:xfrm>
            <a:off x="323528" y="5757154"/>
            <a:ext cx="45072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Robert Oppenheimer ve filmu Oppenheimer </a:t>
            </a:r>
          </a:p>
          <a:p>
            <a:pPr>
              <a:defRPr/>
            </a:pPr>
            <a:endParaRPr lang="cs-CZ" sz="8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Brigádní generál K. D.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Nichols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, H. D. Smith, exploze v Nagasaki a R. Oppenheimer  (dole)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D8F99E-FCFC-490A-9D55-3A5904ADF251}"/>
              </a:ext>
            </a:extLst>
          </p:cNvPr>
          <p:cNvSpPr txBox="1"/>
          <p:nvPr/>
        </p:nvSpPr>
        <p:spPr>
          <a:xfrm>
            <a:off x="2028611" y="102257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Jak zabránit šíření jaderných zbraní?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FD12BAE-B2FC-476E-9D98-56DE59F0073D}"/>
              </a:ext>
            </a:extLst>
          </p:cNvPr>
          <p:cNvSpPr txBox="1"/>
          <p:nvPr/>
        </p:nvSpPr>
        <p:spPr>
          <a:xfrm>
            <a:off x="230426" y="630650"/>
            <a:ext cx="515878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Je potřeba, aby byly jaderné zbraně pod mezinárodním dozorem.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Dozor nad jaderným materiálem, rozdělení podle obohacení LEU (≤ 20 %) a HEU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Dohled nad šířením technologií, které lze využít pro výrobu jaderných zbraní (centrifugy a laserové technologie pro obohacování)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Kontrola nepovoleného užitím zbraně</a:t>
            </a:r>
          </a:p>
          <a:p>
            <a:endParaRPr lang="cs-CZ" sz="1800" b="1" dirty="0">
              <a:solidFill>
                <a:srgbClr val="3333FF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B726204-030F-4558-B9B2-6C56319B5BB1}"/>
              </a:ext>
            </a:extLst>
          </p:cNvPr>
          <p:cNvSpPr txBox="1"/>
          <p:nvPr/>
        </p:nvSpPr>
        <p:spPr>
          <a:xfrm>
            <a:off x="251520" y="3244334"/>
            <a:ext cx="650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Kdo dokáže získat jaderné zbraně? Třeba Irán? Nebo Ukrajina?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05C537-56A2-4365-8269-1E2AA358EBA5}"/>
              </a:ext>
            </a:extLst>
          </p:cNvPr>
          <p:cNvSpPr txBox="1"/>
          <p:nvPr/>
        </p:nvSpPr>
        <p:spPr>
          <a:xfrm>
            <a:off x="251520" y="3601660"/>
            <a:ext cx="8712968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cs-CZ" sz="1800" b="1" dirty="0">
                <a:solidFill>
                  <a:srgbClr val="3333FF"/>
                </a:solidFill>
              </a:rPr>
              <a:t>Nutno získat vysoce obohacený uran 235 nebo hodně čisté plutonium 239</a:t>
            </a:r>
          </a:p>
          <a:p>
            <a:pPr>
              <a:spcAft>
                <a:spcPts val="400"/>
              </a:spcAft>
            </a:pPr>
            <a:r>
              <a:rPr lang="cs-CZ" sz="1800" b="1" dirty="0">
                <a:solidFill>
                  <a:srgbClr val="3333FF"/>
                </a:solidFill>
              </a:rPr>
              <a:t>Nehodí se vyhořelé palivo z klasických energetických reaktorů – při dlouhodobém pobytu v aktivní zóně je vysoká příměs těžších izotopů plutonia</a:t>
            </a:r>
          </a:p>
          <a:p>
            <a:pPr>
              <a:spcAft>
                <a:spcPts val="400"/>
              </a:spcAft>
            </a:pPr>
            <a:r>
              <a:rPr lang="cs-CZ" sz="1800" b="1" dirty="0">
                <a:solidFill>
                  <a:srgbClr val="3333FF"/>
                </a:solidFill>
              </a:rPr>
              <a:t>Jednoduchá není ani realizace detonačního zařízení</a:t>
            </a:r>
          </a:p>
          <a:p>
            <a:pPr>
              <a:spcAft>
                <a:spcPts val="400"/>
              </a:spcAft>
            </a:pPr>
            <a:r>
              <a:rPr lang="cs-CZ" sz="1800" b="1" dirty="0">
                <a:solidFill>
                  <a:srgbClr val="3333FF"/>
                </a:solidFill>
              </a:rPr>
              <a:t>Pravděpodobnost realizace jaderné zbraně nějakou teroristickou organizací je minimální, proti ukradení a zneužití by mělo pomoci zakódování iniciace</a:t>
            </a:r>
          </a:p>
          <a:p>
            <a:pPr>
              <a:spcAft>
                <a:spcPts val="400"/>
              </a:spcAft>
            </a:pPr>
            <a:r>
              <a:rPr lang="cs-CZ" sz="1800" b="1" dirty="0">
                <a:solidFill>
                  <a:srgbClr val="3333FF"/>
                </a:solidFill>
              </a:rPr>
              <a:t>Odhodlaný ekonomicky dostatečně silný stát se k bombě dostane (příklad Izraele, Severní Koreje a Jihoafrické republiky …)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Otázka smyslu: bez schopnosti klasické obrany vlastnictví pár jaderných bomb nemá odpovídající sílu zastrašení</a:t>
            </a:r>
          </a:p>
        </p:txBody>
      </p:sp>
      <p:pic>
        <p:nvPicPr>
          <p:cNvPr id="1026" name="Picture 2" descr="KLDR, Kim Čong-un, centrifuga, jádro">
            <a:extLst>
              <a:ext uri="{FF2B5EF4-FFF2-40B4-BE49-F238E27FC236}">
                <a16:creationId xmlns:a16="http://schemas.microsoft.com/office/drawing/2014/main" id="{0464F191-82D6-4216-9ACB-EB31321C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53" y="723588"/>
            <a:ext cx="3401465" cy="19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0819390-A2D8-49B1-B05A-EF445D33B4B9}"/>
              </a:ext>
            </a:extLst>
          </p:cNvPr>
          <p:cNvSpPr txBox="1"/>
          <p:nvPr/>
        </p:nvSpPr>
        <p:spPr>
          <a:xfrm>
            <a:off x="4380640" y="2749960"/>
            <a:ext cx="4730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Centrifugy pro obohacování Uranu v Severní Koreji</a:t>
            </a:r>
          </a:p>
        </p:txBody>
      </p:sp>
    </p:spTree>
    <p:extLst>
      <p:ext uri="{BB962C8B-B14F-4D97-AF65-F5344CB8AC3E}">
        <p14:creationId xmlns:p14="http://schemas.microsoft.com/office/powerpoint/2010/main" val="3653521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2689260-8179-4DFA-B6CF-49C8EF6AB1DC}"/>
              </a:ext>
            </a:extLst>
          </p:cNvPr>
          <p:cNvSpPr txBox="1"/>
          <p:nvPr/>
        </p:nvSpPr>
        <p:spPr>
          <a:xfrm>
            <a:off x="2843808" y="260648"/>
            <a:ext cx="3132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Irán a </a:t>
            </a:r>
            <a:r>
              <a:rPr lang="cs-CZ" b="1">
                <a:solidFill>
                  <a:srgbClr val="FF0000"/>
                </a:solidFill>
              </a:rPr>
              <a:t>jaderná energie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5BE0AC-3475-4F95-B2DF-74A06F887348}"/>
              </a:ext>
            </a:extLst>
          </p:cNvPr>
          <p:cNvSpPr txBox="1"/>
          <p:nvPr/>
        </p:nvSpPr>
        <p:spPr>
          <a:xfrm>
            <a:off x="236645" y="790262"/>
            <a:ext cx="50554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Začátek jaderných technologií a výzkumu v 50. letech – pomoc USA v rámci </a:t>
            </a:r>
            <a:r>
              <a:rPr lang="cs-CZ" sz="1800" b="1" i="1" dirty="0">
                <a:solidFill>
                  <a:srgbClr val="0000FF"/>
                </a:solidFill>
              </a:rPr>
              <a:t>„</a:t>
            </a:r>
            <a:r>
              <a:rPr lang="cs-CZ" sz="1800" b="1" i="1" dirty="0" err="1">
                <a:solidFill>
                  <a:srgbClr val="0000FF"/>
                </a:solidFill>
              </a:rPr>
              <a:t>Atoms</a:t>
            </a:r>
            <a:r>
              <a:rPr lang="cs-CZ" sz="1800" b="1" i="1" dirty="0">
                <a:solidFill>
                  <a:srgbClr val="0000FF"/>
                </a:solidFill>
              </a:rPr>
              <a:t> </a:t>
            </a:r>
            <a:r>
              <a:rPr lang="cs-CZ" sz="1800" b="1" i="1" dirty="0" err="1">
                <a:solidFill>
                  <a:srgbClr val="0000FF"/>
                </a:solidFill>
              </a:rPr>
              <a:t>for</a:t>
            </a:r>
            <a:r>
              <a:rPr lang="cs-CZ" sz="1800" b="1" i="1" dirty="0">
                <a:solidFill>
                  <a:srgbClr val="0000FF"/>
                </a:solidFill>
              </a:rPr>
              <a:t> </a:t>
            </a:r>
            <a:r>
              <a:rPr lang="cs-CZ" sz="1800" b="1" i="1" dirty="0" err="1">
                <a:solidFill>
                  <a:srgbClr val="0000FF"/>
                </a:solidFill>
              </a:rPr>
              <a:t>Peace</a:t>
            </a:r>
            <a:r>
              <a:rPr lang="cs-CZ" sz="1800" b="1" i="1" dirty="0">
                <a:solidFill>
                  <a:srgbClr val="0000FF"/>
                </a:solidFill>
              </a:rPr>
              <a:t>“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Výstavba jaderné elektrárny </a:t>
            </a:r>
            <a:r>
              <a:rPr lang="cs-CZ" sz="1800" b="1" dirty="0" err="1">
                <a:solidFill>
                  <a:srgbClr val="0000FF"/>
                </a:solidFill>
              </a:rPr>
              <a:t>Búšehr</a:t>
            </a:r>
            <a:r>
              <a:rPr lang="cs-CZ" sz="1800" b="1" dirty="0">
                <a:solidFill>
                  <a:srgbClr val="0000FF"/>
                </a:solidFill>
              </a:rPr>
              <a:t> – 70. léta – německé firmy – dva bloky – zahájení rok 1975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Po svržení šáha a islámské revoluci v roce 1979 zastaveno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Lokalita bombardována v době </a:t>
            </a:r>
            <a:r>
              <a:rPr lang="cs-CZ" sz="1800" b="1" dirty="0" err="1">
                <a:solidFill>
                  <a:srgbClr val="0000FF"/>
                </a:solidFill>
              </a:rPr>
              <a:t>Iracko</a:t>
            </a:r>
            <a:r>
              <a:rPr lang="cs-CZ" sz="1800" b="1" dirty="0">
                <a:solidFill>
                  <a:srgbClr val="0000FF"/>
                </a:solidFill>
              </a:rPr>
              <a:t>-Iránské války v 1980 až 1989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1995 – dohoda o dokončení s Ruskem (</a:t>
            </a:r>
            <a:r>
              <a:rPr lang="cs-CZ" sz="1800" b="1" dirty="0" err="1">
                <a:solidFill>
                  <a:srgbClr val="0000FF"/>
                </a:solidFill>
              </a:rPr>
              <a:t>Rosatom</a:t>
            </a:r>
            <a:r>
              <a:rPr lang="cs-CZ" sz="1800" b="1" dirty="0">
                <a:solidFill>
                  <a:srgbClr val="0000FF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2011 - první blok byl dokončen jako VVER1000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Fungující blok VVER1000 v </a:t>
            </a:r>
            <a:r>
              <a:rPr lang="cs-CZ" sz="1800" b="1" dirty="0" err="1">
                <a:solidFill>
                  <a:srgbClr val="0000FF"/>
                </a:solidFill>
              </a:rPr>
              <a:t>Búšehru</a:t>
            </a:r>
            <a:r>
              <a:rPr lang="cs-CZ" sz="1800" b="1" dirty="0">
                <a:solidFill>
                  <a:srgbClr val="0000FF"/>
                </a:solidFill>
              </a:rPr>
              <a:t>, další dva ve výstavbě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2014 – dohoda o druhé fázi a výstavbě dvou dalších bloků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Příprava staveniště začala v roce 2017 a betonáž jaderného ostrova v roce 2019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Dokončení se plánovalo v letech 2024 až 2026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Zdržení a řada komplikací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F4DC035-36A4-4EF9-9A73-A9A123B00288}"/>
              </a:ext>
            </a:extLst>
          </p:cNvPr>
          <p:cNvSpPr txBox="1"/>
          <p:nvPr/>
        </p:nvSpPr>
        <p:spPr>
          <a:xfrm>
            <a:off x="236645" y="2145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8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s://www.nsenergybusiness.com/wp-content/uploads/sites/4/2020/07/Image-1-Bushehr-Nuclear-Power-Plant-Iran..jpeg">
            <a:extLst>
              <a:ext uri="{FF2B5EF4-FFF2-40B4-BE49-F238E27FC236}">
                <a16:creationId xmlns:a16="http://schemas.microsoft.com/office/drawing/2014/main" id="{035C60B3-F79C-45E4-B849-E13B1760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155" y="3564898"/>
            <a:ext cx="3563219" cy="267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1183BF-82F7-470F-9FC5-AB82949A3515}"/>
              </a:ext>
            </a:extLst>
          </p:cNvPr>
          <p:cNvSpPr txBox="1"/>
          <p:nvPr/>
        </p:nvSpPr>
        <p:spPr>
          <a:xfrm>
            <a:off x="5848652" y="6394696"/>
            <a:ext cx="2751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Reaktor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Búšehr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(VVER1000)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B164A3D-A490-49B5-9DE5-16992A55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27" y="828744"/>
            <a:ext cx="3612428" cy="224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0961EC-AEBB-4644-B729-290569B994E9}"/>
              </a:ext>
            </a:extLst>
          </p:cNvPr>
          <p:cNvSpPr txBox="1"/>
          <p:nvPr/>
        </p:nvSpPr>
        <p:spPr>
          <a:xfrm>
            <a:off x="5790473" y="3153268"/>
            <a:ext cx="2809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Výstavba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Búšehr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v 70. letech</a:t>
            </a:r>
          </a:p>
        </p:txBody>
      </p:sp>
    </p:spTree>
    <p:extLst>
      <p:ext uri="{BB962C8B-B14F-4D97-AF65-F5344CB8AC3E}">
        <p14:creationId xmlns:p14="http://schemas.microsoft.com/office/powerpoint/2010/main" val="3878583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A854915-43AA-421E-B85C-0F077435E447}"/>
              </a:ext>
            </a:extLst>
          </p:cNvPr>
          <p:cNvSpPr txBox="1"/>
          <p:nvPr/>
        </p:nvSpPr>
        <p:spPr>
          <a:xfrm>
            <a:off x="2987824" y="188640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Obohacování uranu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A52BCA-E825-4314-B898-B2E6ED98E234}"/>
              </a:ext>
            </a:extLst>
          </p:cNvPr>
          <p:cNvSpPr txBox="1"/>
          <p:nvPr/>
        </p:nvSpPr>
        <p:spPr>
          <a:xfrm>
            <a:off x="179512" y="1137623"/>
            <a:ext cx="435503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</a:rPr>
              <a:t>Možné způsoby obohacování:</a:t>
            </a:r>
          </a:p>
          <a:p>
            <a:endParaRPr lang="cs-CZ" sz="800" b="1" dirty="0">
              <a:solidFill>
                <a:srgbClr val="3333FF"/>
              </a:solidFill>
            </a:endParaRPr>
          </a:p>
          <a:p>
            <a:pPr marL="792000" indent="-342900">
              <a:buAutoNum type="arabicParenR"/>
            </a:pPr>
            <a:r>
              <a:rPr lang="cs-CZ" sz="1800" b="1" dirty="0">
                <a:solidFill>
                  <a:srgbClr val="3333FF"/>
                </a:solidFill>
              </a:rPr>
              <a:t>Elektromagnetická separace</a:t>
            </a:r>
          </a:p>
          <a:p>
            <a:pPr marL="792000" indent="-342900">
              <a:buAutoNum type="arabicParenR"/>
            </a:pPr>
            <a:r>
              <a:rPr lang="cs-CZ" sz="1800" b="1" dirty="0">
                <a:solidFill>
                  <a:srgbClr val="3333FF"/>
                </a:solidFill>
              </a:rPr>
              <a:t>Difuzní separace</a:t>
            </a:r>
          </a:p>
          <a:p>
            <a:pPr marL="792000" indent="-342900">
              <a:buAutoNum type="arabicParenR"/>
            </a:pPr>
            <a:r>
              <a:rPr lang="cs-CZ" sz="1800" b="1" dirty="0">
                <a:solidFill>
                  <a:srgbClr val="3333FF"/>
                </a:solidFill>
              </a:rPr>
              <a:t>Využití centrifug – odstředivá síla </a:t>
            </a:r>
          </a:p>
          <a:p>
            <a:pPr marL="792000" indent="-342900">
              <a:buAutoNum type="arabicParenR"/>
            </a:pPr>
            <a:r>
              <a:rPr lang="cs-CZ" sz="1800" b="1" dirty="0">
                <a:solidFill>
                  <a:srgbClr val="3333FF"/>
                </a:solidFill>
              </a:rPr>
              <a:t>Laserová separace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AC8692-8C70-43C8-8D00-2C0B70DDD685}"/>
              </a:ext>
            </a:extLst>
          </p:cNvPr>
          <p:cNvSpPr txBox="1"/>
          <p:nvPr/>
        </p:nvSpPr>
        <p:spPr>
          <a:xfrm>
            <a:off x="179512" y="548680"/>
            <a:ext cx="8045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3333FF"/>
                </a:solidFill>
              </a:rPr>
              <a:t>Už během irácko-iránské války začal Irán pracovat na získání jaderných zbraní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Postupně začala intenzivní práce na možnosti vysokého obohacení uranu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9FC54DC-67FC-48D7-907A-2D771D8D6C74}"/>
              </a:ext>
            </a:extLst>
          </p:cNvPr>
          <p:cNvSpPr/>
          <p:nvPr/>
        </p:nvSpPr>
        <p:spPr>
          <a:xfrm>
            <a:off x="201486" y="2726839"/>
            <a:ext cx="7398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000000"/>
                </a:solidFill>
                <a:latin typeface="+mn-lt"/>
              </a:rPr>
              <a:t>Rok 2002 - 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objeveny íránské obohacovací zařízení v </a:t>
            </a:r>
            <a:r>
              <a:rPr lang="cs-CZ" sz="1800" b="1" dirty="0" err="1">
                <a:solidFill>
                  <a:srgbClr val="3333FF"/>
                </a:solidFill>
                <a:latin typeface="+mn-lt"/>
              </a:rPr>
              <a:t>Natanz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 a Araku</a:t>
            </a:r>
          </a:p>
          <a:p>
            <a:r>
              <a:rPr lang="cs-CZ" sz="1800" b="1" dirty="0">
                <a:solidFill>
                  <a:srgbClr val="3333FF"/>
                </a:solidFill>
                <a:latin typeface="+mn-lt"/>
              </a:rPr>
              <a:t>                    V </a:t>
            </a:r>
            <a:r>
              <a:rPr lang="cs-CZ" sz="1800" b="1" dirty="0" err="1">
                <a:solidFill>
                  <a:srgbClr val="3333FF"/>
                </a:solidFill>
                <a:latin typeface="+mn-lt"/>
              </a:rPr>
              <a:t>Natanz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 přes 1000 centrifug</a:t>
            </a:r>
            <a:endParaRPr lang="cs-CZ" sz="1800" b="1" dirty="0">
              <a:solidFill>
                <a:srgbClr val="000000"/>
              </a:solidFill>
              <a:latin typeface="+mn-lt"/>
            </a:endParaRPr>
          </a:p>
          <a:p>
            <a:r>
              <a:rPr lang="cs-CZ" sz="1800" b="1" dirty="0">
                <a:solidFill>
                  <a:srgbClr val="000000"/>
                </a:solidFill>
                <a:latin typeface="+mn-lt"/>
              </a:rPr>
              <a:t>Rok 2009 - 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podzemní laboratoře </a:t>
            </a:r>
            <a:r>
              <a:rPr lang="cs-CZ" sz="1800" b="1" dirty="0" err="1">
                <a:solidFill>
                  <a:srgbClr val="3333FF"/>
                </a:solidFill>
                <a:latin typeface="+mn-lt"/>
              </a:rPr>
              <a:t>Fordow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 (výstavba začala v roce 2006)</a:t>
            </a:r>
          </a:p>
          <a:p>
            <a:r>
              <a:rPr lang="cs-CZ" sz="1800" b="1" dirty="0">
                <a:latin typeface="+mn-lt"/>
              </a:rPr>
              <a:t>Rok 2020 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– počet centrifug přesahuje 1000 a dále roste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403B04F-CB06-498F-9B86-01200D81122A}"/>
              </a:ext>
            </a:extLst>
          </p:cNvPr>
          <p:cNvSpPr/>
          <p:nvPr/>
        </p:nvSpPr>
        <p:spPr>
          <a:xfrm>
            <a:off x="201486" y="3927168"/>
            <a:ext cx="8771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000000"/>
                </a:solidFill>
                <a:latin typeface="+mn-lt"/>
              </a:rPr>
              <a:t>Leden 2023 - </a:t>
            </a:r>
            <a:r>
              <a:rPr lang="cs-CZ" sz="1800" b="1" dirty="0" err="1">
                <a:solidFill>
                  <a:srgbClr val="3333FF"/>
                </a:solidFill>
                <a:latin typeface="+mn-lt"/>
              </a:rPr>
              <a:t>Natanz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 - MAAE detekovalo stopy uranu obohaceného na 83,7 % U‑235 </a:t>
            </a:r>
            <a:r>
              <a:rPr lang="cs-CZ" sz="1800" b="1" dirty="0">
                <a:solidFill>
                  <a:srgbClr val="000000"/>
                </a:solidFill>
                <a:latin typeface="+mn-lt"/>
              </a:rPr>
              <a:t>K</a:t>
            </a:r>
            <a:r>
              <a:rPr lang="cs-CZ" sz="1800" b="1" dirty="0">
                <a:solidFill>
                  <a:srgbClr val="000000"/>
                </a:solidFill>
              </a:rPr>
              <a:t>věten 2025 </a:t>
            </a:r>
            <a:r>
              <a:rPr lang="cs-CZ" sz="1800" b="1" dirty="0">
                <a:solidFill>
                  <a:srgbClr val="000000"/>
                </a:solidFill>
                <a:latin typeface="+mn-lt"/>
              </a:rPr>
              <a:t>– </a:t>
            </a:r>
            <a:r>
              <a:rPr lang="cs-CZ" sz="1800" b="1" dirty="0">
                <a:solidFill>
                  <a:srgbClr val="3333FF"/>
                </a:solidFill>
                <a:latin typeface="+mn-lt"/>
              </a:rPr>
              <a:t>MAAE - Írán disponuje 408,6 kg uranu obohaceného na 60 % </a:t>
            </a:r>
          </a:p>
        </p:txBody>
      </p:sp>
      <p:pic>
        <p:nvPicPr>
          <p:cNvPr id="1026" name="Picture 2" descr="https://gdb.voanews.com/f30499e8-37b9-47e0-a4cb-0e7283048933_w1023_r1_s.jpg">
            <a:extLst>
              <a:ext uri="{FF2B5EF4-FFF2-40B4-BE49-F238E27FC236}">
                <a16:creationId xmlns:a16="http://schemas.microsoft.com/office/drawing/2014/main" id="{56CC0765-B79B-46A3-8B40-D2E585E80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05" y="4653137"/>
            <a:ext cx="2952351" cy="16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vapress.com/images/docs/000194/n00194997-b.jpg">
            <a:extLst>
              <a:ext uri="{FF2B5EF4-FFF2-40B4-BE49-F238E27FC236}">
                <a16:creationId xmlns:a16="http://schemas.microsoft.com/office/drawing/2014/main" id="{5EB31A14-1D8C-4474-B8A5-3E569EE2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7"/>
            <a:ext cx="2957470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sis-online.org/uploads/isis-reports/images/Fordow_21Dec2013_DG.jpg">
            <a:extLst>
              <a:ext uri="{FF2B5EF4-FFF2-40B4-BE49-F238E27FC236}">
                <a16:creationId xmlns:a16="http://schemas.microsoft.com/office/drawing/2014/main" id="{5B213567-33EF-4260-9F2D-E2DB6946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57" y="4620805"/>
            <a:ext cx="2299137" cy="16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884A6E6-B3D5-4F65-BE4D-7BFB06D25810}"/>
              </a:ext>
            </a:extLst>
          </p:cNvPr>
          <p:cNvSpPr txBox="1"/>
          <p:nvPr/>
        </p:nvSpPr>
        <p:spPr>
          <a:xfrm>
            <a:off x="249577" y="6388958"/>
            <a:ext cx="889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chemeClr val="accent1">
                    <a:lumMod val="75000"/>
                  </a:schemeClr>
                </a:solidFill>
              </a:rPr>
              <a:t>V podzemním zařízení </a:t>
            </a:r>
            <a:r>
              <a:rPr lang="cs-CZ" sz="1800" b="1" dirty="0" err="1">
                <a:solidFill>
                  <a:schemeClr val="accent1">
                    <a:lumMod val="75000"/>
                  </a:schemeClr>
                </a:solidFill>
              </a:rPr>
              <a:t>Fordow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</a:rPr>
              <a:t> pracují stovky i tisíce centrifug pracující s plynným UF6 </a:t>
            </a:r>
          </a:p>
        </p:txBody>
      </p:sp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687AFB29-2BB8-4498-AC11-010C9077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88" y="1218540"/>
            <a:ext cx="1768828" cy="13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44E31BC-06AC-461C-912F-E4DD52BCC19F}"/>
              </a:ext>
            </a:extLst>
          </p:cNvPr>
          <p:cNvSpPr txBox="1"/>
          <p:nvPr/>
        </p:nvSpPr>
        <p:spPr>
          <a:xfrm>
            <a:off x="7020272" y="2660336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Nefunkční těžkovodní reaktor v Araku</a:t>
            </a:r>
          </a:p>
        </p:txBody>
      </p:sp>
    </p:spTree>
    <p:extLst>
      <p:ext uri="{BB962C8B-B14F-4D97-AF65-F5344CB8AC3E}">
        <p14:creationId xmlns:p14="http://schemas.microsoft.com/office/powerpoint/2010/main" val="3681147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FA25370-3D2A-49C8-BFAF-AC2778A52610}"/>
              </a:ext>
            </a:extLst>
          </p:cNvPr>
          <p:cNvSpPr txBox="1"/>
          <p:nvPr/>
        </p:nvSpPr>
        <p:spPr>
          <a:xfrm>
            <a:off x="102535" y="613284"/>
            <a:ext cx="9072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000FF"/>
                </a:solidFill>
              </a:rPr>
              <a:t>Bez obohacení – těžkovodní reaktory</a:t>
            </a:r>
          </a:p>
          <a:p>
            <a:r>
              <a:rPr lang="cs-CZ" sz="1800" b="1" dirty="0">
                <a:solidFill>
                  <a:srgbClr val="0000FF"/>
                </a:solidFill>
              </a:rPr>
              <a:t>4 – 8 % - tlakovodní či varné reaktory</a:t>
            </a:r>
          </a:p>
          <a:p>
            <a:r>
              <a:rPr lang="cs-CZ" sz="1800" b="1" dirty="0">
                <a:solidFill>
                  <a:srgbClr val="0000FF"/>
                </a:solidFill>
              </a:rPr>
              <a:t>vyšší do 20 % - univerzitní, výzkumné reaktory (menší aktivní zónu, specifické požadavky)</a:t>
            </a:r>
          </a:p>
          <a:p>
            <a:r>
              <a:rPr lang="cs-CZ" sz="1800" b="1" dirty="0">
                <a:solidFill>
                  <a:srgbClr val="0000FF"/>
                </a:solidFill>
              </a:rPr>
              <a:t>i okolo 60 % - některé malé reaktory pro jaderné ponorky a další speciální aplikace</a:t>
            </a:r>
          </a:p>
          <a:p>
            <a:r>
              <a:rPr lang="cs-CZ" sz="1800" b="1" dirty="0">
                <a:solidFill>
                  <a:srgbClr val="0000FF"/>
                </a:solidFill>
              </a:rPr>
              <a:t>I přes 80 % - například malé vesmírné reaktory</a:t>
            </a:r>
          </a:p>
          <a:p>
            <a:r>
              <a:rPr lang="cs-CZ" sz="1800" b="1" dirty="0">
                <a:solidFill>
                  <a:srgbClr val="D60093"/>
                </a:solidFill>
              </a:rPr>
              <a:t>Malé množství vysoce obohaceného uranu se využívá pro produkci radionuklidů pro medicínu (technecium 99m) (gramová množství)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018DB9-0D7F-449B-A0EA-B7EE83CC8A7B}"/>
              </a:ext>
            </a:extLst>
          </p:cNvPr>
          <p:cNvSpPr txBox="1"/>
          <p:nvPr/>
        </p:nvSpPr>
        <p:spPr>
          <a:xfrm>
            <a:off x="102535" y="2577699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Irán nepotřebuje masivní obohacení přes dvacet procent, i kdyby si sám chtěl dělat palivo pro své jaderné elektrárny a výzkumné či školící reaktory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E1F4BB-7F4A-4CAA-95A6-71038DF35C1F}"/>
              </a:ext>
            </a:extLst>
          </p:cNvPr>
          <p:cNvSpPr txBox="1"/>
          <p:nvPr/>
        </p:nvSpPr>
        <p:spPr>
          <a:xfrm>
            <a:off x="1152224" y="151619"/>
            <a:ext cx="668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Pracuje opravdu Irán na získání jaderné zbraně?</a:t>
            </a:r>
          </a:p>
        </p:txBody>
      </p:sp>
      <p:pic>
        <p:nvPicPr>
          <p:cNvPr id="2050" name="Picture 2" descr="Iran's Deputy Foreign Minister Kazem Gharib Abadi (right), with the IAEA's chief Rafael Grossi (second left), in front of the Fordow nuclear enrichment plant on November 15, 2024.">
            <a:extLst>
              <a:ext uri="{FF2B5EF4-FFF2-40B4-BE49-F238E27FC236}">
                <a16:creationId xmlns:a16="http://schemas.microsoft.com/office/drawing/2014/main" id="{97E0844B-4A4A-4D9B-B523-B5E2E28F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63" y="4055354"/>
            <a:ext cx="3018859" cy="201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14B056B-AA7D-49CA-B2BF-387AF9A64CE4}"/>
              </a:ext>
            </a:extLst>
          </p:cNvPr>
          <p:cNvSpPr txBox="1"/>
          <p:nvPr/>
        </p:nvSpPr>
        <p:spPr>
          <a:xfrm>
            <a:off x="399445" y="6203476"/>
            <a:ext cx="281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Mise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MAAEv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Iránu (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Fordow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B616205-A7F0-473A-BA71-1582146409C3}"/>
              </a:ext>
            </a:extLst>
          </p:cNvPr>
          <p:cNvSpPr txBox="1"/>
          <p:nvPr/>
        </p:nvSpPr>
        <p:spPr>
          <a:xfrm>
            <a:off x="123696" y="3229121"/>
            <a:ext cx="797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3333FF"/>
                </a:solidFill>
              </a:rPr>
              <a:t>Irán střídavě spolupracuje a nespolupracuje s MAAE</a:t>
            </a:r>
          </a:p>
          <a:p>
            <a:r>
              <a:rPr lang="cs-CZ" sz="1800" b="1" dirty="0">
                <a:solidFill>
                  <a:srgbClr val="3333FF"/>
                </a:solidFill>
              </a:rPr>
              <a:t>Izraelský a americký útok na Iránská jaderná zařízení</a:t>
            </a:r>
          </a:p>
        </p:txBody>
      </p:sp>
      <p:pic>
        <p:nvPicPr>
          <p:cNvPr id="2052" name="Picture 4" descr="Destroyed buildings at Isfahan nuclear technology centre">
            <a:extLst>
              <a:ext uri="{FF2B5EF4-FFF2-40B4-BE49-F238E27FC236}">
                <a16:creationId xmlns:a16="http://schemas.microsoft.com/office/drawing/2014/main" id="{6FA2D29C-8315-4F83-A714-9608A408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56" y="3991488"/>
            <a:ext cx="2595548" cy="20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2FBD91E-AA3C-4D58-B09C-636AFDB9EDAD}"/>
              </a:ext>
            </a:extLst>
          </p:cNvPr>
          <p:cNvSpPr txBox="1"/>
          <p:nvPr/>
        </p:nvSpPr>
        <p:spPr>
          <a:xfrm>
            <a:off x="3305666" y="612160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Výsledek bombardování centra v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Isfahan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(ne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protibukerní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2054" name="Picture 6" descr="Amerykańska superbomba gotowa uderzyć w Iran">
            <a:extLst>
              <a:ext uri="{FF2B5EF4-FFF2-40B4-BE49-F238E27FC236}">
                <a16:creationId xmlns:a16="http://schemas.microsoft.com/office/drawing/2014/main" id="{289BD7A6-D4E5-414D-90E8-C3995761D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20" y="4012794"/>
            <a:ext cx="2659815" cy="19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C2CC503-F193-41CE-A4EB-73F054B93980}"/>
              </a:ext>
            </a:extLst>
          </p:cNvPr>
          <p:cNvSpPr txBox="1"/>
          <p:nvPr/>
        </p:nvSpPr>
        <p:spPr>
          <a:xfrm>
            <a:off x="6444208" y="6141403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Americká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protibunkerní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bomba GBU-57 MOP</a:t>
            </a:r>
          </a:p>
        </p:txBody>
      </p:sp>
    </p:spTree>
    <p:extLst>
      <p:ext uri="{BB962C8B-B14F-4D97-AF65-F5344CB8AC3E}">
        <p14:creationId xmlns:p14="http://schemas.microsoft.com/office/powerpoint/2010/main" val="1694876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5C32E8-D9E9-433B-A642-B73E9666F195}"/>
              </a:ext>
            </a:extLst>
          </p:cNvPr>
          <p:cNvSpPr txBox="1"/>
          <p:nvPr/>
        </p:nvSpPr>
        <p:spPr>
          <a:xfrm>
            <a:off x="971600" y="130033"/>
            <a:ext cx="679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Globální jaderná katastrofa – a výbuch supernovy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64F0A8-5127-42A3-A26D-9AB54A4AD68A}"/>
              </a:ext>
            </a:extLst>
          </p:cNvPr>
          <p:cNvSpPr txBox="1"/>
          <p:nvPr/>
        </p:nvSpPr>
        <p:spPr>
          <a:xfrm>
            <a:off x="317216" y="3071351"/>
            <a:ext cx="842493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FF0000"/>
                </a:solidFill>
              </a:rPr>
              <a:t>Výbuch supernovy </a:t>
            </a:r>
            <a:r>
              <a:rPr lang="cs-CZ" sz="1800" b="1" dirty="0">
                <a:solidFill>
                  <a:srgbClr val="0000FF"/>
                </a:solidFill>
              </a:rPr>
              <a:t>– výtrysk a dlouhý záblesk gama – předchůdce je aktivní červený veleobr (nejbližší </a:t>
            </a:r>
            <a:r>
              <a:rPr lang="cs-CZ" sz="1800" b="1" dirty="0" err="1">
                <a:solidFill>
                  <a:srgbClr val="0000FF"/>
                </a:solidFill>
              </a:rPr>
              <a:t>Betelgeuze</a:t>
            </a:r>
            <a:r>
              <a:rPr lang="cs-CZ" sz="1800" b="1" dirty="0">
                <a:solidFill>
                  <a:srgbClr val="0000FF"/>
                </a:solidFill>
              </a:rPr>
              <a:t> (550 </a:t>
            </a:r>
            <a:r>
              <a:rPr lang="cs-CZ" sz="1800" b="1" dirty="0" err="1">
                <a:solidFill>
                  <a:srgbClr val="0000FF"/>
                </a:solidFill>
              </a:rPr>
              <a:t>sv.l</a:t>
            </a:r>
            <a:r>
              <a:rPr lang="cs-CZ" sz="1800" b="1" dirty="0">
                <a:solidFill>
                  <a:srgbClr val="0000FF"/>
                </a:solidFill>
              </a:rPr>
              <a:t>.) , supernova </a:t>
            </a:r>
            <a:r>
              <a:rPr lang="cs-CZ" sz="1800" b="1" dirty="0" err="1">
                <a:solidFill>
                  <a:srgbClr val="0000FF"/>
                </a:solidFill>
              </a:rPr>
              <a:t>Ia</a:t>
            </a:r>
            <a:r>
              <a:rPr lang="cs-CZ" sz="1800" b="1" dirty="0">
                <a:solidFill>
                  <a:srgbClr val="0000FF"/>
                </a:solidFill>
              </a:rPr>
              <a:t> – dvojhvězda bílý trpaslík a rudý obr či veleobr)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FF0000"/>
                </a:solidFill>
              </a:rPr>
              <a:t>Splynutí dvou neutronových hvězd </a:t>
            </a:r>
            <a:r>
              <a:rPr lang="cs-CZ" sz="1800" b="1" dirty="0">
                <a:solidFill>
                  <a:srgbClr val="0000FF"/>
                </a:solidFill>
              </a:rPr>
              <a:t>- výtrysk a krátký záblesk gama – předchůdce binární systém dvou neutronových hvězd – pokud nejsou pulsary, těžko se pozorují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595181-AC1F-4F2A-BEFE-780D769738E6}"/>
              </a:ext>
            </a:extLst>
          </p:cNvPr>
          <p:cNvSpPr txBox="1"/>
          <p:nvPr/>
        </p:nvSpPr>
        <p:spPr>
          <a:xfrm>
            <a:off x="345295" y="4572414"/>
            <a:ext cx="522970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Supernovy -  4 známé v Galaxii (během 1000 let), jinak vzdálenost mezigalaktická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FF"/>
                </a:solidFill>
              </a:rPr>
              <a:t>Nejbližší záblesky gama – 140 milionů sv. l. (krátký – </a:t>
            </a:r>
            <a:r>
              <a:rPr lang="cs-CZ" sz="1800" b="1" dirty="0"/>
              <a:t>GRB 170817</a:t>
            </a:r>
            <a:r>
              <a:rPr lang="cs-CZ" sz="1800" b="1" dirty="0">
                <a:solidFill>
                  <a:srgbClr val="0000FF"/>
                </a:solidFill>
              </a:rPr>
              <a:t>), dlouhé spíše miliardy sv. l.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693F84-D980-4FDF-9848-33C677C0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704" y="4598504"/>
            <a:ext cx="2933698" cy="205364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AC8144-7B9E-4770-A935-D16E9B0FF207}"/>
              </a:ext>
            </a:extLst>
          </p:cNvPr>
          <p:cNvSpPr txBox="1"/>
          <p:nvPr/>
        </p:nvSpPr>
        <p:spPr>
          <a:xfrm>
            <a:off x="2637218" y="6433591"/>
            <a:ext cx="379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1">
                    <a:lumMod val="75000"/>
                  </a:schemeClr>
                </a:solidFill>
              </a:rPr>
              <a:t>Vzdálenosti pozorovaných záblesků gama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86F3DE9-303F-4566-8ED0-7E31BB7B82DD}"/>
              </a:ext>
            </a:extLst>
          </p:cNvPr>
          <p:cNvSpPr txBox="1"/>
          <p:nvPr/>
        </p:nvSpPr>
        <p:spPr>
          <a:xfrm>
            <a:off x="291371" y="5789590"/>
            <a:ext cx="4744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Daleko pravděpodobnější je dopad planetky a ještě více jaderný konflikt (řádové rozdíly)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C4E1B29-081E-4E1E-B605-3A15999678D6}"/>
              </a:ext>
            </a:extLst>
          </p:cNvPr>
          <p:cNvSpPr/>
          <p:nvPr/>
        </p:nvSpPr>
        <p:spPr>
          <a:xfrm>
            <a:off x="6804248" y="5526193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U omezeného počtu lze určit rudý posuv</a:t>
            </a:r>
            <a:endParaRPr lang="cs-CZ" sz="1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www.osel.cz/_popisky/129_/s_1296725655.jpg">
            <a:extLst>
              <a:ext uri="{FF2B5EF4-FFF2-40B4-BE49-F238E27FC236}">
                <a16:creationId xmlns:a16="http://schemas.microsoft.com/office/drawing/2014/main" id="{CEEEC1AC-EB3B-4948-AAEB-2069E6E3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02" y="722313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5AE0097-F7B1-4989-ABB7-F9356DB0BA29}"/>
              </a:ext>
            </a:extLst>
          </p:cNvPr>
          <p:cNvSpPr txBox="1"/>
          <p:nvPr/>
        </p:nvSpPr>
        <p:spPr>
          <a:xfrm>
            <a:off x="291371" y="591698"/>
            <a:ext cx="624801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FF0000"/>
                </a:solidFill>
              </a:rPr>
              <a:t>Jednotlivé exploze jaderných zbraní </a:t>
            </a:r>
            <a:r>
              <a:rPr lang="cs-CZ" sz="1800" b="1" dirty="0">
                <a:solidFill>
                  <a:srgbClr val="3333FF"/>
                </a:solidFill>
              </a:rPr>
              <a:t>– lze řešit, </a:t>
            </a:r>
            <a:r>
              <a:rPr lang="cs-CZ" sz="1800" b="1" dirty="0" err="1">
                <a:solidFill>
                  <a:srgbClr val="3333FF"/>
                </a:solidFill>
              </a:rPr>
              <a:t>dekon</a:t>
            </a:r>
            <a:r>
              <a:rPr lang="cs-CZ" sz="1800" b="1" dirty="0">
                <a:solidFill>
                  <a:srgbClr val="3333FF"/>
                </a:solidFill>
              </a:rPr>
              <a:t>- </a:t>
            </a:r>
            <a:r>
              <a:rPr lang="cs-CZ" sz="1800" b="1" dirty="0" err="1">
                <a:solidFill>
                  <a:srgbClr val="3333FF"/>
                </a:solidFill>
              </a:rPr>
              <a:t>taminovat</a:t>
            </a:r>
            <a:r>
              <a:rPr lang="cs-CZ" sz="1800" b="1" dirty="0">
                <a:solidFill>
                  <a:srgbClr val="3333FF"/>
                </a:solidFill>
              </a:rPr>
              <a:t> (viz Hirošima a Nagasaki)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3333FF"/>
                </a:solidFill>
              </a:rPr>
              <a:t>Havárie jaderných elektráren – horší situace s dlouhodobou aktivitou (dlouhý pobyt paliva v aktivní zóně) i ty se řeší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FF0000"/>
                </a:solidFill>
              </a:rPr>
              <a:t>Globální jaderný konflikt </a:t>
            </a:r>
            <a:r>
              <a:rPr lang="cs-CZ" sz="1800" b="1" dirty="0">
                <a:solidFill>
                  <a:srgbClr val="3333FF"/>
                </a:solidFill>
              </a:rPr>
              <a:t>– extrémní kontaminace ovzduší (viz dopady testů jaderných zbraní), prach a kouř zastíní slunce → ochlazení, neúroda ….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C00000"/>
                </a:solidFill>
              </a:rPr>
              <a:t>Nezničí život na Zemi, ale zničí lidskou civilizaci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A95005-B6F3-4857-A30A-B6649E9EE44B}"/>
              </a:ext>
            </a:extLst>
          </p:cNvPr>
          <p:cNvSpPr txBox="1"/>
          <p:nvPr/>
        </p:nvSpPr>
        <p:spPr>
          <a:xfrm>
            <a:off x="6539388" y="2680055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Uhlík C14 v atmosféře </a:t>
            </a:r>
          </a:p>
        </p:txBody>
      </p:sp>
    </p:spTree>
    <p:extLst>
      <p:ext uri="{BB962C8B-B14F-4D97-AF65-F5344CB8AC3E}">
        <p14:creationId xmlns:p14="http://schemas.microsoft.com/office/powerpoint/2010/main" val="539124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>
            <a:extLst>
              <a:ext uri="{FF2B5EF4-FFF2-40B4-BE49-F238E27FC236}">
                <a16:creationId xmlns:a16="http://schemas.microsoft.com/office/drawing/2014/main" id="{96D676E5-C542-4A9F-884F-DCAFF1AB9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544" y="176511"/>
            <a:ext cx="42529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Záblesk gama v blízkosti Země</a:t>
            </a:r>
          </a:p>
        </p:txBody>
      </p:sp>
      <p:pic>
        <p:nvPicPr>
          <p:cNvPr id="53251" name="Picture 5" descr="etacar">
            <a:extLst>
              <a:ext uri="{FF2B5EF4-FFF2-40B4-BE49-F238E27FC236}">
                <a16:creationId xmlns:a16="http://schemas.microsoft.com/office/drawing/2014/main" id="{9A911C3A-BD8E-4FEC-9944-E3AFF65E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765175"/>
            <a:ext cx="20843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6">
            <a:extLst>
              <a:ext uri="{FF2B5EF4-FFF2-40B4-BE49-F238E27FC236}">
                <a16:creationId xmlns:a16="http://schemas.microsoft.com/office/drawing/2014/main" id="{E8E2B903-6723-4746-90AA-EB5195A8D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924175"/>
            <a:ext cx="21478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accent1"/>
                </a:solidFill>
              </a:rPr>
              <a:t>Velmi hmotná hvězda eta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accent1"/>
                </a:solidFill>
              </a:rPr>
              <a:t>Carinae – budoucí supernova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accent1"/>
                </a:solidFill>
              </a:rPr>
              <a:t>A možný zdroj záblesku gama</a:t>
            </a:r>
          </a:p>
        </p:txBody>
      </p:sp>
      <p:sp>
        <p:nvSpPr>
          <p:cNvPr id="53253" name="Text Box 7">
            <a:extLst>
              <a:ext uri="{FF2B5EF4-FFF2-40B4-BE49-F238E27FC236}">
                <a16:creationId xmlns:a16="http://schemas.microsoft.com/office/drawing/2014/main" id="{0CEA5AD1-D491-4679-B33B-CCADDDAB7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92150"/>
            <a:ext cx="634365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b="1">
                <a:solidFill>
                  <a:srgbClr val="FF0000"/>
                </a:solidFill>
              </a:rPr>
              <a:t>Následky</a:t>
            </a:r>
            <a:r>
              <a:rPr lang="cs-CZ" altLang="cs-CZ" sz="1800" b="1">
                <a:solidFill>
                  <a:srgbClr val="800080"/>
                </a:solidFill>
              </a:rPr>
              <a:t> </a:t>
            </a:r>
            <a:r>
              <a:rPr lang="cs-CZ" altLang="cs-CZ" sz="1800" b="1">
                <a:solidFill>
                  <a:srgbClr val="0000FF"/>
                </a:solidFill>
              </a:rPr>
              <a:t>( příklad -</a:t>
            </a:r>
            <a:r>
              <a:rPr lang="cs-CZ" altLang="cs-CZ" sz="1800" b="1">
                <a:solidFill>
                  <a:srgbClr val="800080"/>
                </a:solidFill>
              </a:rPr>
              <a:t> </a:t>
            </a:r>
            <a:r>
              <a:rPr lang="cs-CZ" altLang="cs-CZ" sz="1800" b="1">
                <a:solidFill>
                  <a:srgbClr val="0000FF"/>
                </a:solidFill>
              </a:rPr>
              <a:t>Eta Car. – vzdálenost 2 kpc, M </a:t>
            </a:r>
            <a:r>
              <a:rPr lang="en-US" altLang="cs-CZ" sz="1800" b="1">
                <a:solidFill>
                  <a:srgbClr val="0000FF"/>
                </a:solidFill>
              </a:rPr>
              <a:t>~ 140 M</a:t>
            </a:r>
            <a:r>
              <a:rPr lang="en-US" altLang="cs-CZ" sz="1800" b="1" baseline="-25000">
                <a:solidFill>
                  <a:srgbClr val="0000FF"/>
                </a:solidFill>
              </a:rPr>
              <a:t>S</a:t>
            </a:r>
            <a:r>
              <a:rPr lang="cs-CZ" altLang="cs-CZ" sz="1800" b="1">
                <a:solidFill>
                  <a:srgbClr val="0000FF"/>
                </a:solidFill>
              </a:rPr>
              <a:t>)</a:t>
            </a:r>
            <a:r>
              <a:rPr lang="cs-CZ" altLang="cs-CZ" sz="1800" b="1"/>
              <a:t> </a:t>
            </a:r>
            <a:r>
              <a:rPr lang="cs-CZ" altLang="cs-CZ" sz="1800" b="1">
                <a:solidFill>
                  <a:srgbClr val="800080"/>
                </a:solidFill>
              </a:rPr>
              <a:t>:</a:t>
            </a:r>
          </a:p>
          <a:p>
            <a:endParaRPr lang="cs-CZ" altLang="cs-CZ" sz="800" b="1">
              <a:solidFill>
                <a:srgbClr val="800080"/>
              </a:solidFill>
            </a:endParaRPr>
          </a:p>
          <a:p>
            <a:r>
              <a:rPr lang="cs-CZ" altLang="cs-CZ" sz="1800" b="1">
                <a:solidFill>
                  <a:srgbClr val="800080"/>
                </a:solidFill>
              </a:rPr>
              <a:t>1) Zásah zářením gama s vysokou energií</a:t>
            </a:r>
          </a:p>
        </p:txBody>
      </p:sp>
      <p:sp>
        <p:nvSpPr>
          <p:cNvPr id="53254" name="Text Box 9">
            <a:extLst>
              <a:ext uri="{FF2B5EF4-FFF2-40B4-BE49-F238E27FC236}">
                <a16:creationId xmlns:a16="http://schemas.microsoft.com/office/drawing/2014/main" id="{308CB691-EBB5-4CC8-94D8-38D368D1B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84313"/>
            <a:ext cx="572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GRB990123</a:t>
            </a:r>
            <a:r>
              <a:rPr lang="cs-CZ" altLang="cs-CZ" sz="1800" b="1"/>
              <a:t>        1,27 Gpc     4,1</a:t>
            </a:r>
            <a:r>
              <a:rPr lang="cs-CZ" altLang="cs-CZ" sz="1800" b="1">
                <a:solidFill>
                  <a:srgbClr val="0000FF"/>
                </a:solidFill>
              </a:rPr>
              <a:t>∙</a:t>
            </a:r>
            <a:r>
              <a:rPr lang="cs-CZ" altLang="cs-CZ" sz="1800" b="1"/>
              <a:t>10</a:t>
            </a:r>
            <a:r>
              <a:rPr lang="cs-CZ" altLang="cs-CZ" sz="1800" b="1" baseline="30000"/>
              <a:t>9</a:t>
            </a:r>
            <a:r>
              <a:rPr lang="cs-CZ" altLang="cs-CZ" sz="1800" b="1"/>
              <a:t> sv. l.   2,7∙10</a:t>
            </a:r>
            <a:r>
              <a:rPr lang="cs-CZ" altLang="cs-CZ" sz="1800" b="1" baseline="30000"/>
              <a:t>-11</a:t>
            </a:r>
            <a:r>
              <a:rPr lang="cs-CZ" altLang="cs-CZ" sz="1800" b="1"/>
              <a:t> J/cm</a:t>
            </a:r>
            <a:r>
              <a:rPr lang="cs-CZ" altLang="cs-CZ" sz="1800" b="1" baseline="30000"/>
              <a:t>2</a:t>
            </a:r>
            <a:r>
              <a:rPr lang="cs-CZ" altLang="cs-CZ" sz="1800" b="1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Eta Car.</a:t>
            </a:r>
            <a:r>
              <a:rPr lang="cs-CZ" altLang="cs-CZ" sz="1800" b="1"/>
              <a:t>                   2 kpc      6,5∙10</a:t>
            </a:r>
            <a:r>
              <a:rPr lang="cs-CZ" altLang="cs-CZ" sz="1800" b="1" baseline="30000"/>
              <a:t>3</a:t>
            </a:r>
            <a:r>
              <a:rPr lang="cs-CZ" altLang="cs-CZ" sz="1800" b="1"/>
              <a:t> sv.l.</a:t>
            </a:r>
            <a:r>
              <a:rPr lang="cs-CZ" altLang="cs-CZ" sz="1800" b="1">
                <a:solidFill>
                  <a:srgbClr val="0000FF"/>
                </a:solidFill>
              </a:rPr>
              <a:t>     </a:t>
            </a:r>
            <a:r>
              <a:rPr lang="cs-CZ" altLang="cs-CZ" sz="1800" b="1">
                <a:solidFill>
                  <a:srgbClr val="FF0000"/>
                </a:solidFill>
              </a:rPr>
              <a:t>11 J/cm</a:t>
            </a:r>
            <a:r>
              <a:rPr lang="cs-CZ" altLang="cs-CZ" sz="1800" b="1" baseline="30000">
                <a:solidFill>
                  <a:srgbClr val="FF0000"/>
                </a:solidFill>
              </a:rPr>
              <a:t>2</a:t>
            </a:r>
            <a:r>
              <a:rPr lang="cs-CZ" altLang="cs-CZ" sz="1800" b="1"/>
              <a:t> </a:t>
            </a:r>
          </a:p>
        </p:txBody>
      </p:sp>
      <p:sp>
        <p:nvSpPr>
          <p:cNvPr id="53255" name="Text Box 10">
            <a:extLst>
              <a:ext uri="{FF2B5EF4-FFF2-40B4-BE49-F238E27FC236}">
                <a16:creationId xmlns:a16="http://schemas.microsoft.com/office/drawing/2014/main" id="{18ACF321-D376-4094-9DD9-7D0D43E3D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92375"/>
            <a:ext cx="54276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ekvivalent  atomové bomby 1 kt TNT na každém km</a:t>
            </a:r>
            <a:r>
              <a:rPr lang="cs-CZ" altLang="cs-CZ" sz="1800" b="1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256" name="Line 11">
            <a:extLst>
              <a:ext uri="{FF2B5EF4-FFF2-40B4-BE49-F238E27FC236}">
                <a16:creationId xmlns:a16="http://schemas.microsoft.com/office/drawing/2014/main" id="{07544155-06EC-4ABB-A812-5181A2AF59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2500" y="2133600"/>
            <a:ext cx="1727200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Text Box 12">
            <a:extLst>
              <a:ext uri="{FF2B5EF4-FFF2-40B4-BE49-F238E27FC236}">
                <a16:creationId xmlns:a16="http://schemas.microsoft.com/office/drawing/2014/main" id="{2F206781-84E7-42D7-87BD-0098651B4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852738"/>
            <a:ext cx="5995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Zničení ozónové vrstvy, rázová vlna v atmosféře, gigantické globální bouře a požáry</a:t>
            </a:r>
          </a:p>
        </p:txBody>
      </p:sp>
      <p:sp>
        <p:nvSpPr>
          <p:cNvPr id="53258" name="Text Box 13">
            <a:extLst>
              <a:ext uri="{FF2B5EF4-FFF2-40B4-BE49-F238E27FC236}">
                <a16:creationId xmlns:a16="http://schemas.microsoft.com/office/drawing/2014/main" id="{C3F7BA0D-245A-436E-B4BB-89AB81B8F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500438"/>
            <a:ext cx="51609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80"/>
                </a:solidFill>
              </a:rPr>
              <a:t>2) Zásah vysokoenergetickým kosmickým zářením</a:t>
            </a:r>
          </a:p>
        </p:txBody>
      </p:sp>
      <p:sp>
        <p:nvSpPr>
          <p:cNvPr id="53259" name="Text Box 14">
            <a:extLst>
              <a:ext uri="{FF2B5EF4-FFF2-40B4-BE49-F238E27FC236}">
                <a16:creationId xmlns:a16="http://schemas.microsoft.com/office/drawing/2014/main" id="{2F60D751-C74C-4E37-A133-45D516211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3260" name="Text Box 15">
            <a:extLst>
              <a:ext uri="{FF2B5EF4-FFF2-40B4-BE49-F238E27FC236}">
                <a16:creationId xmlns:a16="http://schemas.microsoft.com/office/drawing/2014/main" id="{575877F5-2297-48B3-9E66-CCF7172FC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33825"/>
            <a:ext cx="58515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Fotony a částice z velmi vysokou energií ( </a:t>
            </a:r>
            <a:r>
              <a:rPr lang="en-US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~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 TeV) →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→ </a:t>
            </a:r>
            <a:r>
              <a:rPr lang="cs-CZ" altLang="cs-CZ" sz="1800" b="1">
                <a:solidFill>
                  <a:srgbClr val="FF0000"/>
                </a:solidFill>
                <a:cs typeface="Times New Roman" panose="02020603050405020304" pitchFamily="18" charset="0"/>
              </a:rPr>
              <a:t>v atmosféře intenzivní produkce mionů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 → pronikají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hluboko pod vodu i pod zem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Normální hustota mionů na povrchu    </a:t>
            </a:r>
            <a:r>
              <a:rPr lang="en-US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~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10</a:t>
            </a:r>
            <a:r>
              <a:rPr lang="cs-CZ" altLang="cs-CZ" sz="1800" b="1" baseline="30000">
                <a:solidFill>
                  <a:srgbClr val="0000FF"/>
                </a:solidFill>
                <a:cs typeface="Times New Roman" panose="02020603050405020304" pitchFamily="18" charset="0"/>
              </a:rPr>
              <a:t>-2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 cm</a:t>
            </a:r>
            <a:r>
              <a:rPr lang="cs-CZ" altLang="cs-CZ" sz="1800" b="1" baseline="30000">
                <a:solidFill>
                  <a:srgbClr val="0000FF"/>
                </a:solidFill>
                <a:cs typeface="Times New Roman" panose="02020603050405020304" pitchFamily="18" charset="0"/>
              </a:rPr>
              <a:t>-2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s</a:t>
            </a:r>
            <a:r>
              <a:rPr lang="cs-CZ" altLang="cs-CZ" sz="1800" b="1" baseline="30000">
                <a:solidFill>
                  <a:srgbClr val="0000FF"/>
                </a:solidFill>
                <a:cs typeface="Times New Roman" panose="02020603050405020304" pitchFamily="18" charset="0"/>
              </a:rPr>
              <a:t>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Při záblesku gama z ety Car                  </a:t>
            </a:r>
            <a:r>
              <a:rPr lang="en-US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~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  <a:r>
              <a:rPr lang="el-GR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·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10</a:t>
            </a:r>
            <a:r>
              <a:rPr lang="cs-CZ" altLang="cs-CZ" sz="1800" b="1" baseline="30000">
                <a:solidFill>
                  <a:srgbClr val="0000FF"/>
                </a:solidFill>
                <a:cs typeface="Times New Roman" panose="02020603050405020304" pitchFamily="18" charset="0"/>
              </a:rPr>
              <a:t>10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 cm</a:t>
            </a:r>
            <a:r>
              <a:rPr lang="cs-CZ" altLang="cs-CZ" sz="1800" b="1" baseline="30000">
                <a:solidFill>
                  <a:srgbClr val="0000FF"/>
                </a:solidFill>
                <a:cs typeface="Times New Roman" panose="02020603050405020304" pitchFamily="18" charset="0"/>
              </a:rPr>
              <a:t>-2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Celotělové ozáření by vedlo k 50 </a:t>
            </a:r>
            <a:r>
              <a:rPr lang="en-US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%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 úmrtnosti do 30 dnů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→ </a:t>
            </a:r>
            <a:r>
              <a:rPr lang="cs-CZ" altLang="cs-CZ" sz="1800" b="1">
                <a:solidFill>
                  <a:srgbClr val="FF0000"/>
                </a:solidFill>
                <a:cs typeface="Times New Roman" panose="02020603050405020304" pitchFamily="18" charset="0"/>
              </a:rPr>
              <a:t>tříštění jader</a:t>
            </a:r>
            <a:r>
              <a:rPr lang="cs-CZ" altLang="cs-CZ" sz="1800" b="1">
                <a:solidFill>
                  <a:srgbClr val="0000FF"/>
                </a:solidFill>
                <a:cs typeface="Times New Roman" panose="02020603050405020304" pitchFamily="18" charset="0"/>
              </a:rPr>
              <a:t> → radioaktivní prvky v atmosféře</a:t>
            </a:r>
          </a:p>
        </p:txBody>
      </p:sp>
      <p:sp>
        <p:nvSpPr>
          <p:cNvPr id="53261" name="Text Box 16">
            <a:extLst>
              <a:ext uri="{FF2B5EF4-FFF2-40B4-BE49-F238E27FC236}">
                <a16:creationId xmlns:a16="http://schemas.microsoft.com/office/drawing/2014/main" id="{310793B7-BF6D-48B9-9CE4-0321A26A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6381750"/>
            <a:ext cx="89709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800080"/>
                </a:solidFill>
              </a:rPr>
              <a:t>Záblesk gama mohl být zodpovědný za některá hromadná vyhynutí živočichů v minulosti</a:t>
            </a:r>
          </a:p>
        </p:txBody>
      </p:sp>
      <p:pic>
        <p:nvPicPr>
          <p:cNvPr id="53262" name="Picture 17" descr="dinosauri">
            <a:extLst>
              <a:ext uri="{FF2B5EF4-FFF2-40B4-BE49-F238E27FC236}">
                <a16:creationId xmlns:a16="http://schemas.microsoft.com/office/drawing/2014/main" id="{AA27A494-4910-4AC4-B9B5-4B099A08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9"/>
          <a:stretch>
            <a:fillRect/>
          </a:stretch>
        </p:blipFill>
        <p:spPr bwMode="auto">
          <a:xfrm>
            <a:off x="6877050" y="3644900"/>
            <a:ext cx="19827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3" name="Text Box 18">
            <a:extLst>
              <a:ext uri="{FF2B5EF4-FFF2-40B4-BE49-F238E27FC236}">
                <a16:creationId xmlns:a16="http://schemas.microsoft.com/office/drawing/2014/main" id="{42D1BA5B-4975-4A06-96B8-3550889CC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5805488"/>
            <a:ext cx="204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accent1"/>
                </a:solidFill>
              </a:rPr>
              <a:t>Může za vymření dinosaurů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accent1"/>
                </a:solidFill>
              </a:rPr>
              <a:t>blízký záblesk gama?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F5DCAE1-FAEB-49AF-96C8-CE647183BBF1}"/>
              </a:ext>
            </a:extLst>
          </p:cNvPr>
          <p:cNvSpPr txBox="1"/>
          <p:nvPr/>
        </p:nvSpPr>
        <p:spPr>
          <a:xfrm>
            <a:off x="4876199" y="1125538"/>
            <a:ext cx="1861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Vzdálenost 6 250 sv. 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ovéPole 1">
            <a:extLst>
              <a:ext uri="{FF2B5EF4-FFF2-40B4-BE49-F238E27FC236}">
                <a16:creationId xmlns:a16="http://schemas.microsoft.com/office/drawing/2014/main" id="{4C42F529-64E2-409B-BF3C-BE6FB8B5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33375"/>
            <a:ext cx="6577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Demokracie – nelze bez dostatečné technologické a ekonomické úrovně </a:t>
            </a:r>
          </a:p>
        </p:txBody>
      </p:sp>
      <p:sp>
        <p:nvSpPr>
          <p:cNvPr id="34819" name="TextovéPole 1">
            <a:extLst>
              <a:ext uri="{FF2B5EF4-FFF2-40B4-BE49-F238E27FC236}">
                <a16:creationId xmlns:a16="http://schemas.microsoft.com/office/drawing/2014/main" id="{8BDD3334-B47A-4725-B60B-9C4DB427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89063"/>
            <a:ext cx="4441825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Demokracie ve Athénách nebyla demokracie v našem slova smyslu (týkala se velmi omezené části společnosti)</a:t>
            </a:r>
          </a:p>
          <a:p>
            <a:pPr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Reálná demokracie potřebuje dosažení určité životní úrovně u celé společnosti.</a:t>
            </a:r>
          </a:p>
          <a:p>
            <a:pPr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Nebylo možné bez průmyslové revoluce, vědeckého a technologického rozvoje, který se projevil i v rozvoji kulturním a společenském</a:t>
            </a:r>
          </a:p>
          <a:p>
            <a:pPr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Není možné bez dostatku energie a energetického zázemí. </a:t>
            </a:r>
          </a:p>
          <a:p>
            <a:pPr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Toto zázemí poskytla koncentrovaná fosilní paliva, bez nich by demokracie byla jen velmi těžko.</a:t>
            </a:r>
          </a:p>
          <a:p>
            <a:pPr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Pro demokracii bez fosilních paliv je potřeba za ně najít náhradu </a:t>
            </a:r>
          </a:p>
        </p:txBody>
      </p:sp>
      <p:pic>
        <p:nvPicPr>
          <p:cNvPr id="34820" name="Picture 4" descr="https://www.smallhotelseurope.com/file/2021/01/Staroveke-Atheny--640x330.jpg">
            <a:extLst>
              <a:ext uri="{FF2B5EF4-FFF2-40B4-BE49-F238E27FC236}">
                <a16:creationId xmlns:a16="http://schemas.microsoft.com/office/drawing/2014/main" id="{9BF6A944-CA08-4C8E-9C3E-5A25175E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363663"/>
            <a:ext cx="42005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https://epochaplus.cz/wp-content/uploads/2020/07/072818-19-industrial-revolution-1024x576.jpg">
            <a:extLst>
              <a:ext uri="{FF2B5EF4-FFF2-40B4-BE49-F238E27FC236}">
                <a16:creationId xmlns:a16="http://schemas.microsoft.com/office/drawing/2014/main" id="{C856E0DD-967B-42FA-B9AF-33D4624B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933825"/>
            <a:ext cx="4200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ovéPole 1">
            <a:extLst>
              <a:ext uri="{FF2B5EF4-FFF2-40B4-BE49-F238E27FC236}">
                <a16:creationId xmlns:a16="http://schemas.microsoft.com/office/drawing/2014/main" id="{301F4E9F-32C3-4E51-BF79-593066239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293985"/>
            <a:ext cx="7540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Dostatek energie je klíčový – může jej zajistit ta jaderná</a:t>
            </a:r>
          </a:p>
        </p:txBody>
      </p:sp>
      <p:sp>
        <p:nvSpPr>
          <p:cNvPr id="4099" name="TextovéPole 2">
            <a:extLst>
              <a:ext uri="{FF2B5EF4-FFF2-40B4-BE49-F238E27FC236}">
                <a16:creationId xmlns:a16="http://schemas.microsoft.com/office/drawing/2014/main" id="{DAB98830-297B-4EB3-9DB8-D035A93ED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854075"/>
            <a:ext cx="874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33CC"/>
                </a:solidFill>
              </a:rPr>
              <a:t>Jaderná energetika dodává zhruba 10,5 % elektřiny, v Evropě okolo 25 %,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33CC"/>
                </a:solidFill>
              </a:rPr>
              <a:t>Podíl na </a:t>
            </a:r>
            <a:r>
              <a:rPr lang="cs-CZ" altLang="cs-CZ" sz="1800" b="1" dirty="0" err="1">
                <a:solidFill>
                  <a:srgbClr val="0033CC"/>
                </a:solidFill>
              </a:rPr>
              <a:t>nízkoemisních</a:t>
            </a:r>
            <a:r>
              <a:rPr lang="cs-CZ" altLang="cs-CZ" sz="1800" b="1" dirty="0">
                <a:solidFill>
                  <a:srgbClr val="0033CC"/>
                </a:solidFill>
              </a:rPr>
              <a:t> zdrojích: Evropa až 50 %, USA okolo 60 %, Česko okolo 75 %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AC7836-120F-470D-8985-5BBFAC5C3CBA}"/>
              </a:ext>
            </a:extLst>
          </p:cNvPr>
          <p:cNvSpPr txBox="1"/>
          <p:nvPr/>
        </p:nvSpPr>
        <p:spPr>
          <a:xfrm>
            <a:off x="323850" y="1546225"/>
            <a:ext cx="8820150" cy="170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1800" b="1" dirty="0">
                <a:solidFill>
                  <a:srgbClr val="FF0000"/>
                </a:solidFill>
              </a:rPr>
              <a:t>Úspěchy jaderné energetiky:</a:t>
            </a:r>
          </a:p>
          <a:p>
            <a:pPr marL="457200" indent="-457200">
              <a:spcAft>
                <a:spcPts val="600"/>
              </a:spcAft>
              <a:buFontTx/>
              <a:buAutoNum type="arabicParenR"/>
              <a:defRPr/>
            </a:pPr>
            <a:r>
              <a:rPr lang="cs-CZ" sz="1800" b="1" dirty="0">
                <a:solidFill>
                  <a:srgbClr val="0033CC"/>
                </a:solidFill>
              </a:rPr>
              <a:t>Ukázala možnost úspěšného přechodu k nízkoemisní energetice (Francie, Švédsko, Švýcarsko, Ontario, Slovensko …)</a:t>
            </a:r>
          </a:p>
          <a:p>
            <a:pPr marL="457200" indent="-457200">
              <a:spcAft>
                <a:spcPts val="600"/>
              </a:spcAft>
              <a:buFontTx/>
              <a:buAutoNum type="arabicParenR"/>
              <a:defRPr/>
            </a:pPr>
            <a:r>
              <a:rPr lang="cs-CZ" sz="1800" b="1" dirty="0">
                <a:solidFill>
                  <a:srgbClr val="0033CC"/>
                </a:solidFill>
              </a:rPr>
              <a:t>Reálně jde o nejbezpečnější zdroj (na statistiky obětí a škod na vyrobenou </a:t>
            </a:r>
            <a:r>
              <a:rPr lang="cs-CZ" sz="1800" b="1" dirty="0" err="1">
                <a:solidFill>
                  <a:srgbClr val="0033CC"/>
                </a:solidFill>
              </a:rPr>
              <a:t>MWh</a:t>
            </a:r>
            <a:r>
              <a:rPr lang="cs-CZ" sz="1800" b="1" dirty="0">
                <a:solidFill>
                  <a:srgbClr val="0033CC"/>
                </a:solidFill>
              </a:rPr>
              <a:t>)</a:t>
            </a:r>
          </a:p>
          <a:p>
            <a:pPr marL="457200" indent="-457200">
              <a:spcAft>
                <a:spcPts val="600"/>
              </a:spcAft>
              <a:buFontTx/>
              <a:buAutoNum type="arabicParenR"/>
              <a:defRPr/>
            </a:pPr>
            <a:r>
              <a:rPr lang="cs-CZ" sz="1800" b="1" dirty="0">
                <a:solidFill>
                  <a:srgbClr val="0033CC"/>
                </a:solidFill>
              </a:rPr>
              <a:t>Reálná životnost 50 i více let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E8B4F2-ED62-4549-8FA4-2F596DA8F24D}"/>
              </a:ext>
            </a:extLst>
          </p:cNvPr>
          <p:cNvSpPr txBox="1"/>
          <p:nvPr/>
        </p:nvSpPr>
        <p:spPr>
          <a:xfrm>
            <a:off x="273050" y="3503613"/>
            <a:ext cx="3781425" cy="2892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1800" b="1" dirty="0">
                <a:solidFill>
                  <a:srgbClr val="FF0000"/>
                </a:solidFill>
              </a:rPr>
              <a:t>Problémy jaderné energetiky:</a:t>
            </a:r>
          </a:p>
          <a:p>
            <a:pPr marL="457200" indent="-457200">
              <a:spcAft>
                <a:spcPts val="600"/>
              </a:spcAft>
              <a:buFontTx/>
              <a:buAutoNum type="arabicParenR"/>
              <a:defRPr/>
            </a:pPr>
            <a:r>
              <a:rPr lang="cs-CZ" sz="1800" b="1" dirty="0">
                <a:solidFill>
                  <a:srgbClr val="0033CC"/>
                </a:solidFill>
              </a:rPr>
              <a:t>V povědomí společnosti zmíněné úspěchy nerezonují</a:t>
            </a:r>
          </a:p>
          <a:p>
            <a:pPr marL="457200" indent="-457200">
              <a:spcAft>
                <a:spcPts val="600"/>
              </a:spcAft>
              <a:buFontTx/>
              <a:buAutoNum type="arabicParenR"/>
              <a:defRPr/>
            </a:pPr>
            <a:r>
              <a:rPr lang="cs-CZ" sz="1800" b="1" dirty="0">
                <a:solidFill>
                  <a:srgbClr val="0033CC"/>
                </a:solidFill>
              </a:rPr>
              <a:t>Problém s přechodem na modulární a sériovou výstavbu</a:t>
            </a:r>
          </a:p>
          <a:p>
            <a:pPr marL="457200" indent="-457200">
              <a:spcAft>
                <a:spcPts val="600"/>
              </a:spcAft>
              <a:buFontTx/>
              <a:buAutoNum type="arabicParenR"/>
              <a:defRPr/>
            </a:pPr>
            <a:r>
              <a:rPr lang="cs-CZ" sz="1800" b="1" dirty="0">
                <a:solidFill>
                  <a:srgbClr val="0033CC"/>
                </a:solidFill>
              </a:rPr>
              <a:t>Vysoké počáteční investiční náklady</a:t>
            </a:r>
          </a:p>
          <a:p>
            <a:pPr marL="457200" indent="-457200">
              <a:spcAft>
                <a:spcPts val="600"/>
              </a:spcAft>
              <a:buFontTx/>
              <a:buAutoNum type="arabicParenR"/>
              <a:defRPr/>
            </a:pPr>
            <a:r>
              <a:rPr lang="cs-CZ" sz="1800" b="1" dirty="0">
                <a:solidFill>
                  <a:srgbClr val="0033CC"/>
                </a:solidFill>
              </a:rPr>
              <a:t>Citlivost na stabilitu podpory jaderné energetiky </a:t>
            </a:r>
          </a:p>
        </p:txBody>
      </p:sp>
      <p:sp>
        <p:nvSpPr>
          <p:cNvPr id="4102" name="Obdélník 1">
            <a:extLst>
              <a:ext uri="{FF2B5EF4-FFF2-40B4-BE49-F238E27FC236}">
                <a16:creationId xmlns:a16="http://schemas.microsoft.com/office/drawing/2014/main" id="{A46D7B00-1132-4188-B89D-A18D77FE7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103938"/>
            <a:ext cx="5137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i="1">
                <a:solidFill>
                  <a:schemeClr val="accent1"/>
                </a:solidFill>
                <a:cs typeface="Times New Roman" panose="02020603050405020304" pitchFamily="18" charset="0"/>
              </a:rPr>
              <a:t>Emisi oxidu uhličitého lze průběžně sledovat na stránkách na stránkách https://www.electricitymap.org/map</a:t>
            </a:r>
            <a:endParaRPr lang="cs-CZ" altLang="cs-CZ" sz="1600" b="1">
              <a:solidFill>
                <a:schemeClr val="accent1"/>
              </a:solidFill>
            </a:endParaRPr>
          </a:p>
        </p:txBody>
      </p:sp>
      <p:grpSp>
        <p:nvGrpSpPr>
          <p:cNvPr id="9" name="Skupina 2">
            <a:extLst>
              <a:ext uri="{FF2B5EF4-FFF2-40B4-BE49-F238E27FC236}">
                <a16:creationId xmlns:a16="http://schemas.microsoft.com/office/drawing/2014/main" id="{A281764B-7CF9-44C8-B438-E18ED1442449}"/>
              </a:ext>
            </a:extLst>
          </p:cNvPr>
          <p:cNvGrpSpPr>
            <a:grpSpLocks/>
          </p:cNvGrpSpPr>
          <p:nvPr/>
        </p:nvGrpSpPr>
        <p:grpSpPr bwMode="auto">
          <a:xfrm>
            <a:off x="4741057" y="3068960"/>
            <a:ext cx="3781425" cy="2785740"/>
            <a:chOff x="5364163" y="194310"/>
            <a:chExt cx="3592512" cy="2648903"/>
          </a:xfrm>
        </p:grpSpPr>
        <p:grpSp>
          <p:nvGrpSpPr>
            <p:cNvPr id="10" name="Skupina 1">
              <a:extLst>
                <a:ext uri="{FF2B5EF4-FFF2-40B4-BE49-F238E27FC236}">
                  <a16:creationId xmlns:a16="http://schemas.microsoft.com/office/drawing/2014/main" id="{CE6D0748-585A-4AD5-8739-9E5640D18C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3" y="245117"/>
              <a:ext cx="3592512" cy="2598096"/>
              <a:chOff x="5364163" y="245117"/>
              <a:chExt cx="3592512" cy="2598096"/>
            </a:xfrm>
          </p:grpSpPr>
          <p:pic>
            <p:nvPicPr>
              <p:cNvPr id="12" name="Obrázek 1">
                <a:extLst>
                  <a:ext uri="{FF2B5EF4-FFF2-40B4-BE49-F238E27FC236}">
                    <a16:creationId xmlns:a16="http://schemas.microsoft.com/office/drawing/2014/main" id="{24E79996-E47E-4A0E-A6E6-F40780C20D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9475" y="250825"/>
                <a:ext cx="2997200" cy="25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Obrázek 4">
                <a:extLst>
                  <a:ext uri="{FF2B5EF4-FFF2-40B4-BE49-F238E27FC236}">
                    <a16:creationId xmlns:a16="http://schemas.microsoft.com/office/drawing/2014/main" id="{AB48104A-396C-4F24-A30F-081E8EC3EB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163" y="250825"/>
                <a:ext cx="1649412" cy="574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ovéPole 8">
                <a:extLst>
                  <a:ext uri="{FF2B5EF4-FFF2-40B4-BE49-F238E27FC236}">
                    <a16:creationId xmlns:a16="http://schemas.microsoft.com/office/drawing/2014/main" id="{33EC38CD-6F0A-45FE-ACC7-EC57EEBB2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1563" y="245117"/>
                <a:ext cx="1535112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/>
                  <a:t>8. 10. 2023 8:00</a:t>
                </a:r>
              </a:p>
            </p:txBody>
          </p:sp>
        </p:grpSp>
        <p:sp>
          <p:nvSpPr>
            <p:cNvPr id="11" name="TextovéPole 1">
              <a:extLst>
                <a:ext uri="{FF2B5EF4-FFF2-40B4-BE49-F238E27FC236}">
                  <a16:creationId xmlns:a16="http://schemas.microsoft.com/office/drawing/2014/main" id="{3BDD4D71-4015-42B9-8680-4A2CD15C2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6541" y="194310"/>
              <a:ext cx="852809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800" b="1"/>
                <a:t>Carbon intensity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1">
            <a:extLst>
              <a:ext uri="{FF2B5EF4-FFF2-40B4-BE49-F238E27FC236}">
                <a16:creationId xmlns:a16="http://schemas.microsoft.com/office/drawing/2014/main" id="{E6EA384E-70D6-4D34-AB00-C87D82DC0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136525"/>
            <a:ext cx="3114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Pět základních výzev </a:t>
            </a:r>
          </a:p>
        </p:txBody>
      </p:sp>
      <p:sp>
        <p:nvSpPr>
          <p:cNvPr id="9219" name="TextovéPole 2">
            <a:extLst>
              <a:ext uri="{FF2B5EF4-FFF2-40B4-BE49-F238E27FC236}">
                <a16:creationId xmlns:a16="http://schemas.microsoft.com/office/drawing/2014/main" id="{8DFE68A7-5B9C-4A1A-A45B-149A7DE94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763"/>
            <a:ext cx="494782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90575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Co nejdelší bezpečné provozování</a:t>
            </a: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Přechod k reaktorům III. generace</a:t>
            </a: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Zavedení Malých modulárních reaktorů</a:t>
            </a: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Teplo pro teplárenství a průmysl</a:t>
            </a:r>
          </a:p>
          <a:p>
            <a:pPr>
              <a:spcBef>
                <a:spcPct val="0"/>
              </a:spcBef>
              <a:buFontTx/>
              <a:buAutoNum type="arabicParenR"/>
            </a:pPr>
            <a:r>
              <a:rPr lang="cs-CZ" altLang="cs-CZ" sz="1800" b="1" dirty="0">
                <a:solidFill>
                  <a:srgbClr val="0000FF"/>
                </a:solidFill>
              </a:rPr>
              <a:t>Vývoj reaktorů IV. generace</a:t>
            </a:r>
          </a:p>
        </p:txBody>
      </p:sp>
      <p:sp>
        <p:nvSpPr>
          <p:cNvPr id="9220" name="TextovéPole 3">
            <a:extLst>
              <a:ext uri="{FF2B5EF4-FFF2-40B4-BE49-F238E27FC236}">
                <a16:creationId xmlns:a16="http://schemas.microsoft.com/office/drawing/2014/main" id="{5A67EEAD-F243-42C7-965C-BB6004341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2984500"/>
            <a:ext cx="2733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accent1"/>
                </a:solidFill>
              </a:rPr>
              <a:t>Malý modulární reaktor HTR-PM v Číně</a:t>
            </a:r>
          </a:p>
        </p:txBody>
      </p:sp>
      <p:sp>
        <p:nvSpPr>
          <p:cNvPr id="9222" name="TextovéPole 5">
            <a:extLst>
              <a:ext uri="{FF2B5EF4-FFF2-40B4-BE49-F238E27FC236}">
                <a16:creationId xmlns:a16="http://schemas.microsoft.com/office/drawing/2014/main" id="{B72D6A95-C11C-44F6-98C2-88669AAE7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6383338"/>
            <a:ext cx="8391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B050"/>
                </a:solidFill>
              </a:rPr>
              <a:t>Instalace reaktorové nádoby v </a:t>
            </a:r>
            <a:r>
              <a:rPr lang="cs-CZ" altLang="cs-CZ" sz="1600" b="1" dirty="0" err="1">
                <a:solidFill>
                  <a:srgbClr val="00B050"/>
                </a:solidFill>
              </a:rPr>
              <a:t>Hinkley</a:t>
            </a:r>
            <a:r>
              <a:rPr lang="cs-CZ" altLang="cs-CZ" sz="1600" b="1" dirty="0">
                <a:solidFill>
                  <a:srgbClr val="00B050"/>
                </a:solidFill>
              </a:rPr>
              <a:t>  Point C     ČEZ se zapojil do vývoje Rolls-Royce SMR</a:t>
            </a:r>
          </a:p>
        </p:txBody>
      </p:sp>
      <p:sp>
        <p:nvSpPr>
          <p:cNvPr id="9223" name="TextovéPole 6">
            <a:extLst>
              <a:ext uri="{FF2B5EF4-FFF2-40B4-BE49-F238E27FC236}">
                <a16:creationId xmlns:a16="http://schemas.microsoft.com/office/drawing/2014/main" id="{4654D3AB-F6DC-4BFD-81EE-3A129851E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2212975"/>
            <a:ext cx="4997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Renesance v Číně, stagnace v Evropě a USA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USA a Evropa – prodlužování životnosti bloků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D60093"/>
                </a:solidFill>
              </a:rPr>
              <a:t>Klíčové pro Evropu je obnovení kompetencí a realizaci renesance v Evropské unii</a:t>
            </a:r>
          </a:p>
        </p:txBody>
      </p:sp>
      <p:pic>
        <p:nvPicPr>
          <p:cNvPr id="9225" name="Picture 13" descr="Jaderný ostrov reaktoru HTR-PM (zdroj Univerzita Cinchua).">
            <a:extLst>
              <a:ext uri="{FF2B5EF4-FFF2-40B4-BE49-F238E27FC236}">
                <a16:creationId xmlns:a16="http://schemas.microsoft.com/office/drawing/2014/main" id="{94F3FA8A-FA09-4364-A84C-FCEC2FC5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30250"/>
            <a:ext cx="38481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www.burnham-on-sea.com/wp-content/uploads/2024/12/97299-696x464.jpg">
            <a:extLst>
              <a:ext uri="{FF2B5EF4-FFF2-40B4-BE49-F238E27FC236}">
                <a16:creationId xmlns:a16="http://schemas.microsoft.com/office/drawing/2014/main" id="{C0D5D199-8A32-4172-8644-B09B83C8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0735"/>
            <a:ext cx="3791251" cy="25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olls-Royce and Škoda JS to collaborate on SMR deployment">
            <a:extLst>
              <a:ext uri="{FF2B5EF4-FFF2-40B4-BE49-F238E27FC236}">
                <a16:creationId xmlns:a16="http://schemas.microsoft.com/office/drawing/2014/main" id="{FBA4AF6E-9A9E-4367-8132-328E5BC7A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54425"/>
            <a:ext cx="4489236" cy="25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24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>
            <a:extLst>
              <a:ext uri="{FF2B5EF4-FFF2-40B4-BE49-F238E27FC236}">
                <a16:creationId xmlns:a16="http://schemas.microsoft.com/office/drawing/2014/main" id="{25BF4ECF-9283-4AA0-B192-6D37FAEA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333375"/>
            <a:ext cx="7251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Jaderná energetika není nebezpečnější než jiné zdroje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564E97D-CB68-49CF-AC60-21FD30236F3A}"/>
              </a:ext>
            </a:extLst>
          </p:cNvPr>
          <p:cNvSpPr txBox="1"/>
          <p:nvPr/>
        </p:nvSpPr>
        <p:spPr>
          <a:xfrm>
            <a:off x="395536" y="1196752"/>
            <a:ext cx="43924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I díky velmi přísnému dozoru patří jaderná energetika k těm nejbezpečnějším průmyslovým oborům.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Jen dvě havárie s dramatickými dopady na své okolí, pouze jedna s větším počtem obětí.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Havárie přehrad, výbuchy plynu nebo uhelné důlní katastrofy mají daleko dramatičtější dopady.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Dopady v přepočtu na jednotku vyrobené elektřiny patří k těm nejnižším.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Radioaktivita je přirozenou součástí životního prostředí. Její dopady je třeba posuzovat realisticky a racionálně.</a:t>
            </a:r>
          </a:p>
        </p:txBody>
      </p:sp>
      <p:pic>
        <p:nvPicPr>
          <p:cNvPr id="4" name="Picture 2" descr="https://i.guim.co.uk/img/static/sys-images/Guardian/Pix/pictures/2011/4/20/1303312630479/Chernobyl---The-Aftermath-028.jpg?width=700&amp;quality=85&amp;auto=format&amp;fit=max&amp;s=27a5ce8d021b6c8adce7820d3965e483">
            <a:extLst>
              <a:ext uri="{FF2B5EF4-FFF2-40B4-BE49-F238E27FC236}">
                <a16:creationId xmlns:a16="http://schemas.microsoft.com/office/drawing/2014/main" id="{542CED3D-E81B-4B17-9D2C-B3B82340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59" y="1216089"/>
            <a:ext cx="3808505" cy="252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96AFBAB-CA6C-4FD1-BE90-6A7F7E579CD7}"/>
              </a:ext>
            </a:extLst>
          </p:cNvPr>
          <p:cNvSpPr txBox="1"/>
          <p:nvPr/>
        </p:nvSpPr>
        <p:spPr>
          <a:xfrm>
            <a:off x="5508104" y="3766307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Zničený 4. blok v Černobylu</a:t>
            </a:r>
          </a:p>
        </p:txBody>
      </p:sp>
      <p:pic>
        <p:nvPicPr>
          <p:cNvPr id="1026" name="Picture 2" descr="https://upload.wikimedia.org/wikipedia/en/2/27/Piper_Alpha_oil_rig_fire.jpg">
            <a:extLst>
              <a:ext uri="{FF2B5EF4-FFF2-40B4-BE49-F238E27FC236}">
                <a16:creationId xmlns:a16="http://schemas.microsoft.com/office/drawing/2014/main" id="{1D0EE52E-88B6-4089-901C-E94B0B8C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59" y="4104861"/>
            <a:ext cx="3808505" cy="21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1754FD-3321-40E0-850F-A586065B1F05}"/>
              </a:ext>
            </a:extLst>
          </p:cNvPr>
          <p:cNvSpPr txBox="1"/>
          <p:nvPr/>
        </p:nvSpPr>
        <p:spPr>
          <a:xfrm>
            <a:off x="5145925" y="6342582"/>
            <a:ext cx="3396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Piper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alpha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exploze usmrtila 165 lidí</a:t>
            </a:r>
          </a:p>
        </p:txBody>
      </p:sp>
    </p:spTree>
    <p:extLst>
      <p:ext uri="{BB962C8B-B14F-4D97-AF65-F5344CB8AC3E}">
        <p14:creationId xmlns:p14="http://schemas.microsoft.com/office/powerpoint/2010/main" val="417863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Wagner\Vladafiles\prednasky\historie\'Oppenheimer' True Story vs. the Movie _ Is the Biopic Accurate__files\cillian-murphy.jpg">
            <a:extLst>
              <a:ext uri="{FF2B5EF4-FFF2-40B4-BE49-F238E27FC236}">
                <a16:creationId xmlns:a16="http://schemas.microsoft.com/office/drawing/2014/main" id="{A70B612C-16E6-4F8B-A06D-0753E4E9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979488"/>
            <a:ext cx="209073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Julius Robert Oppenheimer">
            <a:extLst>
              <a:ext uri="{FF2B5EF4-FFF2-40B4-BE49-F238E27FC236}">
                <a16:creationId xmlns:a16="http://schemas.microsoft.com/office/drawing/2014/main" id="{8CF59476-BC71-4DFD-92C6-2253D3A90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981075"/>
            <a:ext cx="2090738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1">
            <a:extLst>
              <a:ext uri="{FF2B5EF4-FFF2-40B4-BE49-F238E27FC236}">
                <a16:creationId xmlns:a16="http://schemas.microsoft.com/office/drawing/2014/main" id="{B1475E33-F799-438B-9188-3FB5FD31C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15" y="205085"/>
            <a:ext cx="7795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Ředitel Los </a:t>
            </a:r>
            <a:r>
              <a:rPr lang="cs-CZ" altLang="cs-CZ" sz="2400" b="1" dirty="0" err="1">
                <a:solidFill>
                  <a:srgbClr val="FF0000"/>
                </a:solidFill>
              </a:rPr>
              <a:t>Alamos</a:t>
            </a:r>
            <a:r>
              <a:rPr lang="cs-CZ" altLang="cs-CZ" sz="2400" b="1" dirty="0">
                <a:solidFill>
                  <a:srgbClr val="FF0000"/>
                </a:solidFill>
              </a:rPr>
              <a:t> a vědecký ředitel projektu Manhattan</a:t>
            </a:r>
          </a:p>
        </p:txBody>
      </p:sp>
      <p:sp>
        <p:nvSpPr>
          <p:cNvPr id="18437" name="TextovéPole 2">
            <a:extLst>
              <a:ext uri="{FF2B5EF4-FFF2-40B4-BE49-F238E27FC236}">
                <a16:creationId xmlns:a16="http://schemas.microsoft.com/office/drawing/2014/main" id="{1569CC25-E5F5-433F-BECF-0A2C2A8C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1395413"/>
            <a:ext cx="4359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Jeden z velkých amerických fyziků zlatého období rozvoje kvantové a jaderné fyziky, který se ukázal i jako extrémně dobrý manažer:</a:t>
            </a:r>
          </a:p>
        </p:txBody>
      </p:sp>
      <p:sp>
        <p:nvSpPr>
          <p:cNvPr id="18438" name="TextovéPole 1">
            <a:extLst>
              <a:ext uri="{FF2B5EF4-FFF2-40B4-BE49-F238E27FC236}">
                <a16:creationId xmlns:a16="http://schemas.microsoft.com/office/drawing/2014/main" id="{32D78FF5-FDA7-47B1-B451-002FB1013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5" y="755650"/>
            <a:ext cx="422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Narozen 22. dubna 1904, syn německých židovských imigrantů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DE24B2A-8333-44A4-A2C6-CC1FFD756373}"/>
              </a:ext>
            </a:extLst>
          </p:cNvPr>
          <p:cNvSpPr txBox="1"/>
          <p:nvPr/>
        </p:nvSpPr>
        <p:spPr>
          <a:xfrm>
            <a:off x="395288" y="4014788"/>
            <a:ext cx="41624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Roberta Oppenheimera hrál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Cillian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Murphy </a:t>
            </a:r>
          </a:p>
        </p:txBody>
      </p:sp>
      <p:sp>
        <p:nvSpPr>
          <p:cNvPr id="18440" name="Obdélník 3">
            <a:extLst>
              <a:ext uri="{FF2B5EF4-FFF2-40B4-BE49-F238E27FC236}">
                <a16:creationId xmlns:a16="http://schemas.microsoft.com/office/drawing/2014/main" id="{D92D99F5-8A31-4F5B-9603-F5082A9C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738" y="2590800"/>
            <a:ext cx="4475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rgbClr val="0000FF"/>
                </a:solidFill>
              </a:rPr>
              <a:t>„Uměl rozeznat, co komu říct, kdy to říct a jak to říct tak, aby účinek byl maximální“.</a:t>
            </a:r>
          </a:p>
        </p:txBody>
      </p:sp>
      <p:sp>
        <p:nvSpPr>
          <p:cNvPr id="18441" name="TextovéPole 1">
            <a:extLst>
              <a:ext uri="{FF2B5EF4-FFF2-40B4-BE49-F238E27FC236}">
                <a16:creationId xmlns:a16="http://schemas.microsoft.com/office/drawing/2014/main" id="{17AEB6E6-27B7-4D54-9C9E-7FC99768F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3362325"/>
            <a:ext cx="4033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Američané by bombu vyvinuli i bez Oppenheimera, ale jeho volba byl velmi dobrý tah</a:t>
            </a:r>
          </a:p>
        </p:txBody>
      </p:sp>
      <p:pic>
        <p:nvPicPr>
          <p:cNvPr id="18442" name="Picture 10" descr="https://magazin.realfilm.cz/wp-content/uploads/R6_0079_IMAX_R34_01_V01_DKP_bt1886.0003665.jpg">
            <a:extLst>
              <a:ext uri="{FF2B5EF4-FFF2-40B4-BE49-F238E27FC236}">
                <a16:creationId xmlns:a16="http://schemas.microsoft.com/office/drawing/2014/main" id="{7B041A57-4172-4B94-BF4F-7605C74F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479925"/>
            <a:ext cx="29083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Obrázek 4">
            <a:extLst>
              <a:ext uri="{FF2B5EF4-FFF2-40B4-BE49-F238E27FC236}">
                <a16:creationId xmlns:a16="http://schemas.microsoft.com/office/drawing/2014/main" id="{14FB1E37-22E1-41C9-99DB-1F3DAD87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486275"/>
            <a:ext cx="30464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https://media.gettyimages.com/id/815208138/photo/j-robert-oppenheimer-1904-american-theoretical-physicist-and-professor-of-physics-at-the.jpg?s=612x612&amp;w=0&amp;k=20&amp;c=0PwIp5HQZ9Mr3rINeyQUHyU9VQUgPwOdPSqh3K0jgI4=">
            <a:extLst>
              <a:ext uri="{FF2B5EF4-FFF2-40B4-BE49-F238E27FC236}">
                <a16:creationId xmlns:a16="http://schemas.microsoft.com/office/drawing/2014/main" id="{4C75AD0E-F66E-4053-8144-60243D4E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479925"/>
            <a:ext cx="234315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116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ovéPole 1">
            <a:extLst>
              <a:ext uri="{FF2B5EF4-FFF2-40B4-BE49-F238E27FC236}">
                <a16:creationId xmlns:a16="http://schemas.microsoft.com/office/drawing/2014/main" id="{DEE20AC5-AFA3-4B3F-ADA8-BAC266256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323850"/>
            <a:ext cx="515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Obsazení Černobylu ruskou armádou</a:t>
            </a:r>
          </a:p>
        </p:txBody>
      </p:sp>
      <p:pic>
        <p:nvPicPr>
          <p:cNvPr id="63491" name="Obrázek 2">
            <a:extLst>
              <a:ext uri="{FF2B5EF4-FFF2-40B4-BE49-F238E27FC236}">
                <a16:creationId xmlns:a16="http://schemas.microsoft.com/office/drawing/2014/main" id="{E9E027E1-3853-4679-A5B2-062ED2E9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928688"/>
            <a:ext cx="48926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Obrázek 3">
            <a:extLst>
              <a:ext uri="{FF2B5EF4-FFF2-40B4-BE49-F238E27FC236}">
                <a16:creationId xmlns:a16="http://schemas.microsoft.com/office/drawing/2014/main" id="{947DE05E-CEA0-424E-B8CF-34A150D7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871913"/>
            <a:ext cx="4892675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Obrázek 4">
            <a:extLst>
              <a:ext uri="{FF2B5EF4-FFF2-40B4-BE49-F238E27FC236}">
                <a16:creationId xmlns:a16="http://schemas.microsoft.com/office/drawing/2014/main" id="{DC3EFFE1-CB99-4CFE-A96B-F7E097A3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924175"/>
            <a:ext cx="282416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494" name="Přímá spojnice se šipkou 6">
            <a:extLst>
              <a:ext uri="{FF2B5EF4-FFF2-40B4-BE49-F238E27FC236}">
                <a16:creationId xmlns:a16="http://schemas.microsoft.com/office/drawing/2014/main" id="{83E2861E-CD12-4381-B3C4-A02A055EEE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4800600"/>
            <a:ext cx="4248150" cy="47466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495" name="TextovéPole 7">
            <a:extLst>
              <a:ext uri="{FF2B5EF4-FFF2-40B4-BE49-F238E27FC236}">
                <a16:creationId xmlns:a16="http://schemas.microsoft.com/office/drawing/2014/main" id="{0A938544-6020-4BAD-9B2B-7876D854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928688"/>
            <a:ext cx="37623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24. února 2022 </a:t>
            </a:r>
            <a:r>
              <a:rPr lang="cs-CZ" altLang="cs-CZ" sz="1800" b="1">
                <a:solidFill>
                  <a:srgbClr val="0066FF"/>
                </a:solidFill>
              </a:rPr>
              <a:t>– obsazení černobylské zóny – nutné nástupní místo a zázemí pro obklíčení Kyjeva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31. března 2022 </a:t>
            </a:r>
            <a:r>
              <a:rPr lang="cs-CZ" altLang="cs-CZ" sz="1800" b="1">
                <a:solidFill>
                  <a:srgbClr val="0066FF"/>
                </a:solidFill>
              </a:rPr>
              <a:t>– Ukrajina obnovila kontrolu nad Černobylem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1">
            <a:extLst>
              <a:ext uri="{FF2B5EF4-FFF2-40B4-BE49-F238E27FC236}">
                <a16:creationId xmlns:a16="http://schemas.microsoft.com/office/drawing/2014/main" id="{A08459CA-D29E-4FF2-841F-5FEF59B8B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89363"/>
            <a:ext cx="4611687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Obrázek 2">
            <a:extLst>
              <a:ext uri="{FF2B5EF4-FFF2-40B4-BE49-F238E27FC236}">
                <a16:creationId xmlns:a16="http://schemas.microsoft.com/office/drawing/2014/main" id="{CD8950E4-09C8-47B1-BC19-5F6CF341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84238"/>
            <a:ext cx="414337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 descr="C:\Users\wagner\Vlada\vladafiles\DOC\clanky\bezpecnost_jadra\cernobyl\Regulator explains Chernobyl licences decision _ Regulation &amp; Safety - World Nuclear News_files\Chernobyl_AerialShot_SSEChNPP_730.jpg">
            <a:extLst>
              <a:ext uri="{FF2B5EF4-FFF2-40B4-BE49-F238E27FC236}">
                <a16:creationId xmlns:a16="http://schemas.microsoft.com/office/drawing/2014/main" id="{456EC14A-B384-4346-975D-0AEA409F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36613"/>
            <a:ext cx="4621212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ovéPole 3">
            <a:extLst>
              <a:ext uri="{FF2B5EF4-FFF2-40B4-BE49-F238E27FC236}">
                <a16:creationId xmlns:a16="http://schemas.microsoft.com/office/drawing/2014/main" id="{DEAE9D47-3D8E-41EE-ABC0-61C205CF3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4500563"/>
            <a:ext cx="41433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12. května </a:t>
            </a:r>
            <a:r>
              <a:rPr lang="cs-CZ" altLang="cs-CZ" sz="1800" b="1">
                <a:solidFill>
                  <a:srgbClr val="0066FF"/>
                </a:solidFill>
              </a:rPr>
              <a:t>-  obnova sítě zasílající data do centrály MAAE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66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Polovina srpna 2022 </a:t>
            </a:r>
            <a:r>
              <a:rPr lang="cs-CZ" altLang="cs-CZ" sz="1800" b="1">
                <a:solidFill>
                  <a:srgbClr val="0066FF"/>
                </a:solidFill>
              </a:rPr>
              <a:t>– obnovení všech licencí pro provoz jaderných zařízení – následně se začaly opět jaderný odpad a vyhořelé palivo zpracovávat a ukládat do úložišť</a:t>
            </a:r>
          </a:p>
        </p:txBody>
      </p:sp>
      <p:sp>
        <p:nvSpPr>
          <p:cNvPr id="64518" name="TextovéPole 5">
            <a:extLst>
              <a:ext uri="{FF2B5EF4-FFF2-40B4-BE49-F238E27FC236}">
                <a16:creationId xmlns:a16="http://schemas.microsoft.com/office/drawing/2014/main" id="{7538CD3D-5A82-4272-8A57-A056E984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3438525"/>
            <a:ext cx="38433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66FF"/>
                </a:solidFill>
              </a:rPr>
              <a:t>Pohyb ruských vojáků (kopání zákopů) v silně kontaminovaném Rudém lese</a:t>
            </a:r>
          </a:p>
        </p:txBody>
      </p:sp>
      <p:sp>
        <p:nvSpPr>
          <p:cNvPr id="64519" name="TextovéPole 6">
            <a:extLst>
              <a:ext uri="{FF2B5EF4-FFF2-40B4-BE49-F238E27FC236}">
                <a16:creationId xmlns:a16="http://schemas.microsoft.com/office/drawing/2014/main" id="{54A024FB-443E-44FE-A252-1F9B6B11C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34950"/>
            <a:ext cx="661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Postupná obnova kontroly a práce na revitalizaci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Kharkov Neutron Source - 460">
            <a:extLst>
              <a:ext uri="{FF2B5EF4-FFF2-40B4-BE49-F238E27FC236}">
                <a16:creationId xmlns:a16="http://schemas.microsoft.com/office/drawing/2014/main" id="{324D6650-C4A7-4E1F-B99B-12F465FF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14738"/>
            <a:ext cx="36353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ovéPole 2">
            <a:extLst>
              <a:ext uri="{FF2B5EF4-FFF2-40B4-BE49-F238E27FC236}">
                <a16:creationId xmlns:a16="http://schemas.microsoft.com/office/drawing/2014/main" id="{70560AA9-CAE8-496B-A88C-303ECE2D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14325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Neutronový zdroj v Charkově</a:t>
            </a:r>
          </a:p>
        </p:txBody>
      </p:sp>
      <p:sp>
        <p:nvSpPr>
          <p:cNvPr id="65540" name="TextovéPole 3">
            <a:extLst>
              <a:ext uri="{FF2B5EF4-FFF2-40B4-BE49-F238E27FC236}">
                <a16:creationId xmlns:a16="http://schemas.microsoft.com/office/drawing/2014/main" id="{61C76DC9-EC87-4EC3-B4C2-5022ECD32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1119188"/>
            <a:ext cx="2578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6. března 2022 </a:t>
            </a:r>
            <a:r>
              <a:rPr lang="cs-CZ" altLang="cs-CZ" sz="1800" b="1">
                <a:solidFill>
                  <a:srgbClr val="0066FF"/>
                </a:solidFill>
              </a:rPr>
              <a:t>– bombardování budovy  s podkritickým štěpným souborem v Charkov-ském ústavu pro fyziku a technologie – poškození podpůrných technologií</a:t>
            </a:r>
          </a:p>
        </p:txBody>
      </p:sp>
      <p:pic>
        <p:nvPicPr>
          <p:cNvPr id="65541" name="Obrázek 6">
            <a:extLst>
              <a:ext uri="{FF2B5EF4-FFF2-40B4-BE49-F238E27FC236}">
                <a16:creationId xmlns:a16="http://schemas.microsoft.com/office/drawing/2014/main" id="{5B6D3F34-484C-402A-A4DD-0357AAB3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3614738"/>
            <a:ext cx="4887912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Obrázek 8">
            <a:extLst>
              <a:ext uri="{FF2B5EF4-FFF2-40B4-BE49-F238E27FC236}">
                <a16:creationId xmlns:a16="http://schemas.microsoft.com/office/drawing/2014/main" id="{0586CF08-E1FA-4E56-9691-699A4B2A5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620713"/>
            <a:ext cx="206692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Obrázek 10">
            <a:extLst>
              <a:ext uri="{FF2B5EF4-FFF2-40B4-BE49-F238E27FC236}">
                <a16:creationId xmlns:a16="http://schemas.microsoft.com/office/drawing/2014/main" id="{7E4539D3-0D18-4D31-8BED-186733A7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1009650"/>
            <a:ext cx="3779838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>
            <a:extLst>
              <a:ext uri="{FF2B5EF4-FFF2-40B4-BE49-F238E27FC236}">
                <a16:creationId xmlns:a16="http://schemas.microsoft.com/office/drawing/2014/main" id="{6A05BFC7-E6E8-4325-B912-40ED9B0C0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5" y="188913"/>
            <a:ext cx="429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Záporožská jaderná elektrárna</a:t>
            </a:r>
          </a:p>
        </p:txBody>
      </p:sp>
      <p:pic>
        <p:nvPicPr>
          <p:cNvPr id="66563" name="Obrázek 2">
            <a:extLst>
              <a:ext uri="{FF2B5EF4-FFF2-40B4-BE49-F238E27FC236}">
                <a16:creationId xmlns:a16="http://schemas.microsoft.com/office/drawing/2014/main" id="{045B5B79-6FA7-4E7D-AEAC-B3AE790D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887413"/>
            <a:ext cx="454025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rázek 3">
            <a:extLst>
              <a:ext uri="{FF2B5EF4-FFF2-40B4-BE49-F238E27FC236}">
                <a16:creationId xmlns:a16="http://schemas.microsoft.com/office/drawing/2014/main" id="{87CD1B6F-C93D-44AF-95A0-DC2A3530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08050"/>
            <a:ext cx="3751262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Obrázek 4">
            <a:extLst>
              <a:ext uri="{FF2B5EF4-FFF2-40B4-BE49-F238E27FC236}">
                <a16:creationId xmlns:a16="http://schemas.microsoft.com/office/drawing/2014/main" id="{4B205C18-4E1C-4A96-9338-19782232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051300"/>
            <a:ext cx="468471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Obrázek 5">
            <a:extLst>
              <a:ext uri="{FF2B5EF4-FFF2-40B4-BE49-F238E27FC236}">
                <a16:creationId xmlns:a16="http://schemas.microsoft.com/office/drawing/2014/main" id="{3A11CA35-59F3-44B5-92B1-5AD1E08A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08438"/>
            <a:ext cx="3592512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Voda z Dněpru je klíčová pro chlazení Záporožské jaderné elektrárny, využívá k tomu i nádrž v areálu elektrárny (zdroj MAAE).">
            <a:extLst>
              <a:ext uri="{FF2B5EF4-FFF2-40B4-BE49-F238E27FC236}">
                <a16:creationId xmlns:a16="http://schemas.microsoft.com/office/drawing/2014/main" id="{7E1768CA-46CD-4F59-A2FE-EE8ADE78B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292600"/>
            <a:ext cx="41243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ovéPole 1">
            <a:extLst>
              <a:ext uri="{FF2B5EF4-FFF2-40B4-BE49-F238E27FC236}">
                <a16:creationId xmlns:a16="http://schemas.microsoft.com/office/drawing/2014/main" id="{07975C8F-1F3D-40AA-9021-FA6405F49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333375"/>
            <a:ext cx="4246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Protržení Kachovské přehrady</a:t>
            </a:r>
          </a:p>
        </p:txBody>
      </p:sp>
      <p:pic>
        <p:nvPicPr>
          <p:cNvPr id="67588" name="Picture 4" descr="Generální ředitel MAAE Mariano Grossi u bazénu chladícího okruhu Záporožské jaderné elektrárny (zdroj MAAE).">
            <a:extLst>
              <a:ext uri="{FF2B5EF4-FFF2-40B4-BE49-F238E27FC236}">
                <a16:creationId xmlns:a16="http://schemas.microsoft.com/office/drawing/2014/main" id="{3BADAC24-7DC9-4AC2-946A-1436B9BE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4292600"/>
            <a:ext cx="41243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ovéPole 2">
            <a:extLst>
              <a:ext uri="{FF2B5EF4-FFF2-40B4-BE49-F238E27FC236}">
                <a16:creationId xmlns:a16="http://schemas.microsoft.com/office/drawing/2014/main" id="{3D5D09B1-D240-409C-8DB8-4B4934659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81075"/>
            <a:ext cx="8712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Další zvýšení rizika nehody, bezprostřední nebezpečí však nepředstavuje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Ještě větší důležitost nezávislého dozoru MAAE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Pokračují výpadky dodávek proudu, vojenské akce v okolí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„Oficiální“ převzetí elektrárny Ruskem (Rosatom se „oficiálně“ spojuje s válkou)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Ještě větší psychologický tlak na zaměstnance a jejich rodiny – prodlužování války, není vidět perspektiva řešení.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Případné vyjasnění budoucnosti elektrárny a možnosti jejího opětného zprovoznění je v nedohlednu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atelitní snímek ukrajinského blackoutu 23. listopadu 2022. Je vidět, že se Ukrajina téměř úplně ponořila do tmy. (Zdroj NASA).">
            <a:extLst>
              <a:ext uri="{FF2B5EF4-FFF2-40B4-BE49-F238E27FC236}">
                <a16:creationId xmlns:a16="http://schemas.microsoft.com/office/drawing/2014/main" id="{2F3ECADC-6916-4185-B255-2A54F522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721100"/>
            <a:ext cx="41878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Jihoukrajinská jaderná elektrárna zásobuje jih Ukrajiny (zdroj Energoatom).">
            <a:extLst>
              <a:ext uri="{FF2B5EF4-FFF2-40B4-BE49-F238E27FC236}">
                <a16:creationId xmlns:a16="http://schemas.microsoft.com/office/drawing/2014/main" id="{978B83C6-7091-48C6-A2C8-359AFA601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3709988"/>
            <a:ext cx="41783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ovéPole 1">
            <a:extLst>
              <a:ext uri="{FF2B5EF4-FFF2-40B4-BE49-F238E27FC236}">
                <a16:creationId xmlns:a16="http://schemas.microsoft.com/office/drawing/2014/main" id="{77BD6C17-21C5-49A0-B87E-1A2A4985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6246813"/>
            <a:ext cx="8729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accent1"/>
                </a:solidFill>
              </a:rPr>
              <a:t> </a:t>
            </a:r>
            <a:r>
              <a:rPr lang="cs-CZ" altLang="cs-CZ" sz="1600" b="1">
                <a:solidFill>
                  <a:schemeClr val="accent1"/>
                </a:solidFill>
              </a:rPr>
              <a:t>Družicový snímek ukrajinského black-outu 23 listopadu 2022   Jihoukrajinská jaderná elektrárna</a:t>
            </a:r>
          </a:p>
        </p:txBody>
      </p:sp>
      <p:sp>
        <p:nvSpPr>
          <p:cNvPr id="68613" name="TextovéPole 2">
            <a:extLst>
              <a:ext uri="{FF2B5EF4-FFF2-40B4-BE49-F238E27FC236}">
                <a16:creationId xmlns:a16="http://schemas.microsoft.com/office/drawing/2014/main" id="{81D83C9D-83B8-4D88-87B2-6EA6F9F3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257175"/>
            <a:ext cx="8169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Ruská snaha o zničení ukrajinské energetické infrastruktury</a:t>
            </a:r>
          </a:p>
        </p:txBody>
      </p:sp>
      <p:sp>
        <p:nvSpPr>
          <p:cNvPr id="68614" name="TextovéPole 4">
            <a:extLst>
              <a:ext uri="{FF2B5EF4-FFF2-40B4-BE49-F238E27FC236}">
                <a16:creationId xmlns:a16="http://schemas.microsoft.com/office/drawing/2014/main" id="{1E0DE298-C363-423D-ABD8-559291E6C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936625"/>
            <a:ext cx="8559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Dne 10. října</a:t>
            </a:r>
            <a:r>
              <a:rPr lang="en-US" altLang="cs-CZ" sz="1800" b="1">
                <a:solidFill>
                  <a:srgbClr val="0000FF"/>
                </a:solidFill>
              </a:rPr>
              <a:t> 2022</a:t>
            </a:r>
            <a:r>
              <a:rPr lang="cs-CZ" altLang="cs-CZ" sz="1800" b="1">
                <a:solidFill>
                  <a:srgbClr val="0000FF"/>
                </a:solidFill>
              </a:rPr>
              <a:t> začali Rusové s masivními útoky raket a dronů na ukrajinskou energetickou infrastrukturu</a:t>
            </a:r>
            <a:r>
              <a:rPr lang="en-US" altLang="cs-CZ" sz="1800" b="1">
                <a:solidFill>
                  <a:srgbClr val="0000FF"/>
                </a:solidFill>
              </a:rPr>
              <a:t>.</a:t>
            </a:r>
            <a:endParaRPr lang="cs-CZ" altLang="cs-CZ" sz="1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Hlavními cíli byly transformátory, rozvodny, fosilní elektrárny a teplárny, hydroelektrárny a další infrastruktura zásobující elektřinou a teplem.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AutoNum type="arabicParenR"/>
            </a:pPr>
            <a:r>
              <a:rPr lang="cs-CZ" altLang="cs-CZ" sz="1800" b="1">
                <a:solidFill>
                  <a:srgbClr val="0000FF"/>
                </a:solidFill>
              </a:rPr>
              <a:t>Jaderné elektrárny jsou velké kompaktní zdroje, u kterých lze zajistit relativně efektivní vzdušnou ochranu. Navíc se přímo na jaderné bloky Rusko přece jen zdráhá útočit. Problémem zůstávají prvky sítě pro vyvedení výkonu a zajištění vnějších dodávek elektřiny</a:t>
            </a:r>
            <a:r>
              <a:rPr lang="en-US" altLang="cs-CZ" sz="1800" b="1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ovéPole 1">
            <a:extLst>
              <a:ext uri="{FF2B5EF4-FFF2-40B4-BE49-F238E27FC236}">
                <a16:creationId xmlns:a16="http://schemas.microsoft.com/office/drawing/2014/main" id="{6CD1B353-DFA7-46D8-8D7D-47DC0E778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33375"/>
            <a:ext cx="5797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Boje v blízkosti Kurské jaderné elektrárny</a:t>
            </a:r>
          </a:p>
        </p:txBody>
      </p:sp>
      <p:pic>
        <p:nvPicPr>
          <p:cNvPr id="69635" name="Picture 2" descr="https://world-nuclear-news.org/BlankSiteASPX/media/WNNImported/mainimagelibrary/people/grossi_kursk_Aug24_730_X.jpg?ext=.jpg">
            <a:extLst>
              <a:ext uri="{FF2B5EF4-FFF2-40B4-BE49-F238E27FC236}">
                <a16:creationId xmlns:a16="http://schemas.microsoft.com/office/drawing/2014/main" id="{555C3FCF-056F-40C1-8EF6-C2BE634E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854450"/>
            <a:ext cx="464978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Fighting is ongoing а few dozen kilometres from Kursk Nuclear Power Plant – local authorities">
            <a:extLst>
              <a:ext uri="{FF2B5EF4-FFF2-40B4-BE49-F238E27FC236}">
                <a16:creationId xmlns:a16="http://schemas.microsoft.com/office/drawing/2014/main" id="{046F2E7D-8E46-4C2C-8625-AA7A05A6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014413"/>
            <a:ext cx="45624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ovéPole 2">
            <a:extLst>
              <a:ext uri="{FF2B5EF4-FFF2-40B4-BE49-F238E27FC236}">
                <a16:creationId xmlns:a16="http://schemas.microsoft.com/office/drawing/2014/main" id="{DD371025-8583-4318-B6C1-47CFDC4FB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1009650"/>
            <a:ext cx="402113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Čtyři reaktory RBMK, dva odstavené, jeden výměna paliva, jeden v provozu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Nemají kontejnment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Dva nové bloky VVER1200 TOI ve výstavbě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Boje už i ve vzdálenosti zhruba 30 km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Návštěva ředitele MAAE R. Grossiho</a:t>
            </a:r>
          </a:p>
        </p:txBody>
      </p:sp>
      <p:pic>
        <p:nvPicPr>
          <p:cNvPr id="69638" name="Picture 6" descr="https://www.atomic-energy.ru/files/images/2023/07/22e06aec28d52679e86fff9064172a25.jpg">
            <a:extLst>
              <a:ext uri="{FF2B5EF4-FFF2-40B4-BE49-F238E27FC236}">
                <a16:creationId xmlns:a16="http://schemas.microsoft.com/office/drawing/2014/main" id="{215B0EAF-DF97-41BD-B123-A63488777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854450"/>
            <a:ext cx="39449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rťan">
            <a:extLst>
              <a:ext uri="{FF2B5EF4-FFF2-40B4-BE49-F238E27FC236}">
                <a16:creationId xmlns:a16="http://schemas.microsoft.com/office/drawing/2014/main" id="{B9DAC049-37BC-42B0-AC1C-B9AFF819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43" y="3383830"/>
            <a:ext cx="3013781" cy="301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ovéPole 1">
            <a:extLst>
              <a:ext uri="{FF2B5EF4-FFF2-40B4-BE49-F238E27FC236}">
                <a16:creationId xmlns:a16="http://schemas.microsoft.com/office/drawing/2014/main" id="{2375DA7D-8DEB-4C04-8A14-C6C80101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80835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Základny na Měsíci, Marsu a výzkum vnějších oblastí Sluneční soustavy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není možný bez alespoň jaderných zdrojů energie</a:t>
            </a:r>
          </a:p>
        </p:txBody>
      </p:sp>
      <p:sp>
        <p:nvSpPr>
          <p:cNvPr id="31749" name="TextovéPole 1">
            <a:extLst>
              <a:ext uri="{FF2B5EF4-FFF2-40B4-BE49-F238E27FC236}">
                <a16:creationId xmlns:a16="http://schemas.microsoft.com/office/drawing/2014/main" id="{B8072150-3DEE-4355-8887-4F098944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1196975"/>
            <a:ext cx="500270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Pomocí nich lze vstoupit i za hranice Sluneční soustavy a začít studovat mezihvězdný prostor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Doplňují solární baterie v místech, kde svit Slunce není nebo je časově omezený nebo slabý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Větší účast lidí i robotů potřebuje dostatek energie – bez jaderných zdrojů není možná</a:t>
            </a:r>
          </a:p>
        </p:txBody>
      </p:sp>
      <p:pic>
        <p:nvPicPr>
          <p:cNvPr id="6" name="Picture 13" descr="http://images.nationalgeographic.com/wpf/media-live/photos/000/578/cache/mars-rover-landing-sequence-landed_57831_600x450.jpg">
            <a:extLst>
              <a:ext uri="{FF2B5EF4-FFF2-40B4-BE49-F238E27FC236}">
                <a16:creationId xmlns:a16="http://schemas.microsoft.com/office/drawing/2014/main" id="{8FFC8035-50D4-4A20-8FB6-CB0847F85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1230489"/>
            <a:ext cx="3041330" cy="19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391750-20F2-4DA2-9A49-BF3DEF96B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4" y="3390367"/>
            <a:ext cx="5275160" cy="296727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ovéPole 1">
            <a:extLst>
              <a:ext uri="{FF2B5EF4-FFF2-40B4-BE49-F238E27FC236}">
                <a16:creationId xmlns:a16="http://schemas.microsoft.com/office/drawing/2014/main" id="{A2125BFB-767D-4E21-B5A9-3DEB9ED7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623888"/>
            <a:ext cx="3159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Osvojení Sluneční soustavy</a:t>
            </a:r>
          </a:p>
        </p:txBody>
      </p:sp>
      <p:sp>
        <p:nvSpPr>
          <p:cNvPr id="54275" name="TextovéPole 2">
            <a:extLst>
              <a:ext uri="{FF2B5EF4-FFF2-40B4-BE49-F238E27FC236}">
                <a16:creationId xmlns:a16="http://schemas.microsoft.com/office/drawing/2014/main" id="{C9BCE077-4D68-43EA-BEDD-5908B1034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053" y="3160240"/>
            <a:ext cx="2084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Mezihvězdné lety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F71A873-2865-4013-A988-89EAD3C78089}"/>
              </a:ext>
            </a:extLst>
          </p:cNvPr>
          <p:cNvSpPr txBox="1"/>
          <p:nvPr/>
        </p:nvSpPr>
        <p:spPr>
          <a:xfrm>
            <a:off x="369888" y="3581400"/>
            <a:ext cx="77057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chemeClr val="accent6"/>
                </a:solidFill>
              </a:rPr>
              <a:t>Nutný fúzní nebo anihilační pohon – jen ten zajistí let k nejbližším hvězdám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7BEA2C-5303-4E3B-A04F-5CDB48796F26}"/>
              </a:ext>
            </a:extLst>
          </p:cNvPr>
          <p:cNvSpPr txBox="1"/>
          <p:nvPr/>
        </p:nvSpPr>
        <p:spPr>
          <a:xfrm>
            <a:off x="349250" y="1055688"/>
            <a:ext cx="66341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chemeClr val="accent6"/>
                </a:solidFill>
              </a:rPr>
              <a:t>Není možné bez radionuklidových zdrojů nebo štěpných reaktorů</a:t>
            </a:r>
          </a:p>
        </p:txBody>
      </p:sp>
      <p:pic>
        <p:nvPicPr>
          <p:cNvPr id="54278" name="Picture 7" descr="http://pop.h-cdn.co/assets/cm/15/05/54cad4c6b8df5_-_starship-troopers-02-1011-xln.jpg">
            <a:extLst>
              <a:ext uri="{FF2B5EF4-FFF2-40B4-BE49-F238E27FC236}">
                <a16:creationId xmlns:a16="http://schemas.microsoft.com/office/drawing/2014/main" id="{1B60BC22-4AE0-4137-8227-94293C5F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62413"/>
            <a:ext cx="39004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9" descr="http://pop.h-cdn.co/assets/cm/15/05/54cad4c669269_-_starship-troopers-01-1011-xln.jpg">
            <a:extLst>
              <a:ext uri="{FF2B5EF4-FFF2-40B4-BE49-F238E27FC236}">
                <a16:creationId xmlns:a16="http://schemas.microsoft.com/office/drawing/2014/main" id="{CBAAEF56-554F-41CC-8196-AAB4C6C0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108450"/>
            <a:ext cx="38893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1" descr="http://static.itnews.sk/a501/image/file/22/0080/DxO1.matt_damon_martian_jpg.jpg">
            <a:extLst>
              <a:ext uri="{FF2B5EF4-FFF2-40B4-BE49-F238E27FC236}">
                <a16:creationId xmlns:a16="http://schemas.microsoft.com/office/drawing/2014/main" id="{00349BC8-68FC-4F21-B228-A980F6F2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674813"/>
            <a:ext cx="26749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3" descr="http://pop.h-cdn.co/assets/15/30/1600x800/landscape-1437492215-sei-lunar-base-concept01.jpg">
            <a:extLst>
              <a:ext uri="{FF2B5EF4-FFF2-40B4-BE49-F238E27FC236}">
                <a16:creationId xmlns:a16="http://schemas.microsoft.com/office/drawing/2014/main" id="{5061464A-9BD8-43CC-A1C0-420EC233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625600"/>
            <a:ext cx="2960687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Obrázek 1">
            <a:extLst>
              <a:ext uri="{FF2B5EF4-FFF2-40B4-BE49-F238E27FC236}">
                <a16:creationId xmlns:a16="http://schemas.microsoft.com/office/drawing/2014/main" id="{711534C9-EFFC-4107-BADE-47E4D27F8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1638300"/>
            <a:ext cx="2649537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TextovéPole 10">
            <a:extLst>
              <a:ext uri="{FF2B5EF4-FFF2-40B4-BE49-F238E27FC236}">
                <a16:creationId xmlns:a16="http://schemas.microsoft.com/office/drawing/2014/main" id="{9388A29E-F299-4F56-8CCE-DCD8360F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8" y="144463"/>
            <a:ext cx="3246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 jak se bude cestovat?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lack hole with jets">
            <a:extLst>
              <a:ext uri="{FF2B5EF4-FFF2-40B4-BE49-F238E27FC236}">
                <a16:creationId xmlns:a16="http://schemas.microsoft.com/office/drawing/2014/main" id="{7A36EB43-E1E5-4D6D-B39A-FA419C51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3404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rtistic representation of a gamma-ray burst composed of a supernova (in the middle), jet of charged particles moving in opposite directions, and a hot cocoon of gas (Copyright NASA/D. Berry)">
            <a:extLst>
              <a:ext uri="{FF2B5EF4-FFF2-40B4-BE49-F238E27FC236}">
                <a16:creationId xmlns:a16="http://schemas.microsoft.com/office/drawing/2014/main" id="{4616AA35-80DD-4D16-BE71-1FBA0E5E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10625"/>
            <a:ext cx="3816425" cy="25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19DC786-C196-4297-8CFD-613565123AEF}"/>
              </a:ext>
            </a:extLst>
          </p:cNvPr>
          <p:cNvSpPr txBox="1"/>
          <p:nvPr/>
        </p:nvSpPr>
        <p:spPr>
          <a:xfrm>
            <a:off x="1500321" y="345143"/>
            <a:ext cx="6219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Inspirace – nejenergičtější procesy ve vesmíru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E6F95E1-4DAD-458E-B9B2-EF3DF7AB3273}"/>
              </a:ext>
            </a:extLst>
          </p:cNvPr>
          <p:cNvSpPr txBox="1"/>
          <p:nvPr/>
        </p:nvSpPr>
        <p:spPr>
          <a:xfrm>
            <a:off x="107504" y="980728"/>
            <a:ext cx="761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0000FF"/>
                </a:solidFill>
              </a:rPr>
              <a:t>Kompaktní konečná stádia hvězd stojí za extrémně energetickými procesy: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C3AFF19-5B44-4D0D-9A90-0269EF8A5628}"/>
              </a:ext>
            </a:extLst>
          </p:cNvPr>
          <p:cNvSpPr txBox="1"/>
          <p:nvPr/>
        </p:nvSpPr>
        <p:spPr>
          <a:xfrm>
            <a:off x="516804" y="1373867"/>
            <a:ext cx="85689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Exploze supernovy, vznik výtrysků …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Černá díra a neutronová hvězda ve dvojhvězdě, vznik akrečního disku …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 </a:t>
            </a:r>
            <a:r>
              <a:rPr lang="cs-CZ" sz="1800" b="1" dirty="0" err="1">
                <a:solidFill>
                  <a:srgbClr val="0000FF"/>
                </a:solidFill>
              </a:rPr>
              <a:t>Superhmotné</a:t>
            </a:r>
            <a:r>
              <a:rPr lang="cs-CZ" sz="1800" b="1" dirty="0">
                <a:solidFill>
                  <a:srgbClr val="0000FF"/>
                </a:solidFill>
              </a:rPr>
              <a:t> černé díry uvnitř galaxií, akrece hmoty a vznik výtrysků → aktivní galaxie, kvazary …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cs-CZ" sz="1800" b="1" dirty="0">
                <a:solidFill>
                  <a:srgbClr val="0000FF"/>
                </a:solidFill>
              </a:rPr>
              <a:t>Rotující černé díry, </a:t>
            </a:r>
            <a:r>
              <a:rPr lang="cs-CZ" sz="1800" b="1" dirty="0" err="1">
                <a:solidFill>
                  <a:srgbClr val="0000FF"/>
                </a:solidFill>
              </a:rPr>
              <a:t>ergosféra</a:t>
            </a:r>
            <a:r>
              <a:rPr lang="cs-CZ" sz="1800" b="1" dirty="0">
                <a:solidFill>
                  <a:srgbClr val="0000FF"/>
                </a:solidFill>
              </a:rPr>
              <a:t>, možnost získání energie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543410-B6D5-428E-897D-573DAED0B592}"/>
              </a:ext>
            </a:extLst>
          </p:cNvPr>
          <p:cNvSpPr txBox="1"/>
          <p:nvPr/>
        </p:nvSpPr>
        <p:spPr>
          <a:xfrm>
            <a:off x="143508" y="310583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Ve vesmíru pozorujeme hmotu urychlenou na rychlosti blízké rychlosti světla, vzniká antihmota, procesy spojené s koncem života hvězd produkují i štěpné materiály</a:t>
            </a:r>
          </a:p>
        </p:txBody>
      </p:sp>
    </p:spTree>
    <p:extLst>
      <p:ext uri="{BB962C8B-B14F-4D97-AF65-F5344CB8AC3E}">
        <p14:creationId xmlns:p14="http://schemas.microsoft.com/office/powerpoint/2010/main" val="2068916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hristopher Nolan's Oppenheimer had a stellar cast playing reallife scientists and physicist in the movie">
            <a:extLst>
              <a:ext uri="{FF2B5EF4-FFF2-40B4-BE49-F238E27FC236}">
                <a16:creationId xmlns:a16="http://schemas.microsoft.com/office/drawing/2014/main" id="{1CD7F129-CACA-4C4E-A4B0-DD484D51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04988"/>
            <a:ext cx="82137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ovéPole 1">
            <a:extLst>
              <a:ext uri="{FF2B5EF4-FFF2-40B4-BE49-F238E27FC236}">
                <a16:creationId xmlns:a16="http://schemas.microsoft.com/office/drawing/2014/main" id="{237E3701-8116-404E-8720-6E054500A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188913"/>
            <a:ext cx="786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 projektu Manhattan se sešli dva velmi schopní manažeři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C699E31-665A-4883-B7D5-3259C4CFF224}"/>
              </a:ext>
            </a:extLst>
          </p:cNvPr>
          <p:cNvSpPr txBox="1"/>
          <p:nvPr/>
        </p:nvSpPr>
        <p:spPr>
          <a:xfrm>
            <a:off x="1547813" y="6424613"/>
            <a:ext cx="63246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</a:rPr>
              <a:t>Robert Oppenheimer a </a:t>
            </a:r>
            <a:r>
              <a:rPr lang="cs-CZ" sz="1800" b="1" dirty="0" err="1">
                <a:solidFill>
                  <a:schemeClr val="accent1">
                    <a:lumMod val="75000"/>
                  </a:schemeClr>
                </a:solidFill>
              </a:rPr>
              <a:t>Leslie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1800" b="1" dirty="0" err="1">
                <a:solidFill>
                  <a:schemeClr val="accent1">
                    <a:lumMod val="75000"/>
                  </a:schemeClr>
                </a:solidFill>
              </a:rPr>
              <a:t>Groves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</a:rPr>
              <a:t> ve filmu a ve skutečnosti </a:t>
            </a:r>
          </a:p>
        </p:txBody>
      </p:sp>
      <p:sp>
        <p:nvSpPr>
          <p:cNvPr id="26629" name="Obdélník 1">
            <a:extLst>
              <a:ext uri="{FF2B5EF4-FFF2-40B4-BE49-F238E27FC236}">
                <a16:creationId xmlns:a16="http://schemas.microsoft.com/office/drawing/2014/main" id="{773E8952-5664-4DCE-9A0B-8C348770E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684213"/>
            <a:ext cx="84994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FF"/>
                </a:solidFill>
              </a:rPr>
              <a:t>„Kdekdo mi vytýkal, že jenom laureát Nobelovy ceny nebo alespoň člověk vyššího věku bude mít dost autority, aby zvládl tolik primadon. Ale já jsem trval na Oppenheimerovi a výsledky mi daly za pravdu. Co dokázal on, nebyl by svedl nikdo jiný.“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FF"/>
                </a:solidFill>
              </a:rPr>
              <a:t>                                                                                                                  generál Leslie Groves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ovéPole 1">
            <a:extLst>
              <a:ext uri="{FF2B5EF4-FFF2-40B4-BE49-F238E27FC236}">
                <a16:creationId xmlns:a16="http://schemas.microsoft.com/office/drawing/2014/main" id="{43F05946-922A-4011-89B6-50F88BD4F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19" y="339962"/>
            <a:ext cx="4559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Sci-fi exotika – zda je možná, je ?</a:t>
            </a:r>
          </a:p>
        </p:txBody>
      </p:sp>
      <p:sp>
        <p:nvSpPr>
          <p:cNvPr id="58371" name="TextovéPole 2">
            <a:extLst>
              <a:ext uri="{FF2B5EF4-FFF2-40B4-BE49-F238E27FC236}">
                <a16:creationId xmlns:a16="http://schemas.microsoft.com/office/drawing/2014/main" id="{7404760E-A724-474F-9C93-09F78D70A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842963"/>
            <a:ext cx="484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Černé díry a </a:t>
            </a:r>
            <a:r>
              <a:rPr lang="cs-CZ" altLang="cs-CZ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warp</a:t>
            </a: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pohon – formování prostoru</a:t>
            </a:r>
          </a:p>
        </p:txBody>
      </p:sp>
      <p:sp>
        <p:nvSpPr>
          <p:cNvPr id="58372" name="TextovéPole 3">
            <a:extLst>
              <a:ext uri="{FF2B5EF4-FFF2-40B4-BE49-F238E27FC236}">
                <a16:creationId xmlns:a16="http://schemas.microsoft.com/office/drawing/2014/main" id="{E6343304-F578-4C06-9BF8-DF902442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95388"/>
            <a:ext cx="7310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Tyto možnosti nejsou založeny na ověřených teoriích, zatím pouze sci-fi  </a:t>
            </a:r>
          </a:p>
        </p:txBody>
      </p:sp>
      <p:sp>
        <p:nvSpPr>
          <p:cNvPr id="58373" name="TextovéPole 4">
            <a:extLst>
              <a:ext uri="{FF2B5EF4-FFF2-40B4-BE49-F238E27FC236}">
                <a16:creationId xmlns:a16="http://schemas.microsoft.com/office/drawing/2014/main" id="{70803E89-9903-4AF8-8E65-9BABFD4D7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614488"/>
            <a:ext cx="3933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Warp</a:t>
            </a: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– oddělení lodi od normálního prostoru bublinou </a:t>
            </a:r>
            <a:r>
              <a:rPr lang="cs-CZ" altLang="cs-CZ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warpového</a:t>
            </a: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pole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(rychlost smršťování a rozpínání vesmíru není omezená)</a:t>
            </a:r>
          </a:p>
        </p:txBody>
      </p:sp>
      <p:sp>
        <p:nvSpPr>
          <p:cNvPr id="58374" name="TextovéPole 5">
            <a:extLst>
              <a:ext uri="{FF2B5EF4-FFF2-40B4-BE49-F238E27FC236}">
                <a16:creationId xmlns:a16="http://schemas.microsoft.com/office/drawing/2014/main" id="{16C40082-4C24-41CE-AA61-A69F2A9C8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888" y="1600200"/>
            <a:ext cx="257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Deformace prostoru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Přírodní pomocí černé díry</a:t>
            </a:r>
          </a:p>
        </p:txBody>
      </p:sp>
      <p:pic>
        <p:nvPicPr>
          <p:cNvPr id="58375" name="Picture 2" descr="http://www.trainerscity.com/startrek/wgc_media/shipssource/Star-Trek-gallery-ships-0006.jpg">
            <a:extLst>
              <a:ext uri="{FF2B5EF4-FFF2-40B4-BE49-F238E27FC236}">
                <a16:creationId xmlns:a16="http://schemas.microsoft.com/office/drawing/2014/main" id="{4071815D-135D-4BC8-87A5-7A515F23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068638"/>
            <a:ext cx="418941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4" descr="http://images2.fanpop.com/images/photos/3900000/Deep-Space-9-star-trek-deep-space-nine-3984248-2560-1920.jpg">
            <a:extLst>
              <a:ext uri="{FF2B5EF4-FFF2-40B4-BE49-F238E27FC236}">
                <a16:creationId xmlns:a16="http://schemas.microsoft.com/office/drawing/2014/main" id="{D6A4D3FE-EDAD-44A1-9DFC-2235A792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068638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ovéPole 6">
            <a:extLst>
              <a:ext uri="{FF2B5EF4-FFF2-40B4-BE49-F238E27FC236}">
                <a16:creationId xmlns:a16="http://schemas.microsoft.com/office/drawing/2014/main" id="{9C48415C-C3C3-4861-BA16-CF348ACCF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863" y="6402388"/>
            <a:ext cx="32369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  <a:latin typeface="Times New Roman" panose="02020603050405020304" pitchFamily="18" charset="0"/>
              </a:rPr>
              <a:t>Deep space 9 – stanice u černé díry</a:t>
            </a:r>
          </a:p>
        </p:txBody>
      </p:sp>
      <p:sp>
        <p:nvSpPr>
          <p:cNvPr id="58378" name="TextovéPole 7">
            <a:extLst>
              <a:ext uri="{FF2B5EF4-FFF2-40B4-BE49-F238E27FC236}">
                <a16:creationId xmlns:a16="http://schemas.microsoft.com/office/drawing/2014/main" id="{F9959511-F1D2-47F2-BD39-F14702020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6402388"/>
            <a:ext cx="4143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  <a:latin typeface="Times New Roman" panose="02020603050405020304" pitchFamily="18" charset="0"/>
              </a:rPr>
              <a:t>Star Trek – mezihvězdné lodě na warp pohon</a:t>
            </a:r>
          </a:p>
        </p:txBody>
      </p:sp>
      <p:sp>
        <p:nvSpPr>
          <p:cNvPr id="58379" name="TextovéPole 8">
            <a:extLst>
              <a:ext uri="{FF2B5EF4-FFF2-40B4-BE49-F238E27FC236}">
                <a16:creationId xmlns:a16="http://schemas.microsoft.com/office/drawing/2014/main" id="{D6008962-ACA8-46E4-B9C1-6D5F7DF4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3" y="2179638"/>
            <a:ext cx="4556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 každém případě potřeba obrovského množství energie </a:t>
            </a:r>
            <a:r>
              <a:rPr lang="cs-CZ" altLang="cs-CZ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– procesy s extrémní produkcí energie ve vesmíru jsou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ovéPole 1">
            <a:extLst>
              <a:ext uri="{FF2B5EF4-FFF2-40B4-BE49-F238E27FC236}">
                <a16:creationId xmlns:a16="http://schemas.microsoft.com/office/drawing/2014/main" id="{CCCBBAD1-2480-4D74-9712-600E87CF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49" y="148431"/>
            <a:ext cx="2478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Nutné podmínky</a:t>
            </a:r>
          </a:p>
        </p:txBody>
      </p:sp>
      <p:sp>
        <p:nvSpPr>
          <p:cNvPr id="86019" name="TextovéPole 2">
            <a:extLst>
              <a:ext uri="{FF2B5EF4-FFF2-40B4-BE49-F238E27FC236}">
                <a16:creationId xmlns:a16="http://schemas.microsoft.com/office/drawing/2014/main" id="{674EBC7A-E44F-4DFC-A45C-4887579EC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2" y="610269"/>
            <a:ext cx="6180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1) Nutnost vyřešit ekologické a sociální problémy na Zemi –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schopnost vytvářet udržitelný ekologický rozvoj</a:t>
            </a:r>
          </a:p>
        </p:txBody>
      </p:sp>
      <p:sp>
        <p:nvSpPr>
          <p:cNvPr id="86020" name="TextovéPole 3">
            <a:extLst>
              <a:ext uri="{FF2B5EF4-FFF2-40B4-BE49-F238E27FC236}">
                <a16:creationId xmlns:a16="http://schemas.microsoft.com/office/drawing/2014/main" id="{D5004EC4-6041-41A1-AC72-45C90CDC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9" y="1539875"/>
            <a:ext cx="6180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3) Je třeba vyřešit možnost masivní produkce energie na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jaderné bázi  (štěpné a fúzní )</a:t>
            </a:r>
          </a:p>
        </p:txBody>
      </p:sp>
      <p:sp>
        <p:nvSpPr>
          <p:cNvPr id="86021" name="TextovéPole 4">
            <a:extLst>
              <a:ext uri="{FF2B5EF4-FFF2-40B4-BE49-F238E27FC236}">
                <a16:creationId xmlns:a16="http://schemas.microsoft.com/office/drawing/2014/main" id="{6B2ABB49-E107-40D1-940A-D132780A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91" y="4024095"/>
            <a:ext cx="8888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4) Osvojit si cestování uvnitř Sluneční soustav – </a:t>
            </a:r>
            <a:r>
              <a:rPr lang="cs-CZ" altLang="cs-CZ" sz="1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terafikace</a:t>
            </a: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planet (nebo přizpůsobení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lidí vesmírným podmínkám). Možnost vybudování civilizace i u jiných soustav.</a:t>
            </a:r>
          </a:p>
        </p:txBody>
      </p:sp>
      <p:pic>
        <p:nvPicPr>
          <p:cNvPr id="86022" name="Picture 7" descr="http://www.scenicreflections.com/ithumbs/Exoplanets_%5bArt_Picture%5d_Wallpaper_ohwg9.JPG">
            <a:extLst>
              <a:ext uri="{FF2B5EF4-FFF2-40B4-BE49-F238E27FC236}">
                <a16:creationId xmlns:a16="http://schemas.microsoft.com/office/drawing/2014/main" id="{C14DA8B3-56D1-4CF1-A0CF-63FB31CA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652963"/>
            <a:ext cx="2757487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9" descr="http://earthobservatory.nasa.gov/blogs/elegantfigures/files/2011/10/globe_west_2048.jpg">
            <a:extLst>
              <a:ext uri="{FF2B5EF4-FFF2-40B4-BE49-F238E27FC236}">
                <a16:creationId xmlns:a16="http://schemas.microsoft.com/office/drawing/2014/main" id="{6E64CBBE-C243-4010-BBB6-4E638AB2E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169863"/>
            <a:ext cx="2081212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1" descr="http://nssdc.gsfc.nasa.gov/image/planetary/mars/hst_mars_opp_9709a.jpg">
            <a:extLst>
              <a:ext uri="{FF2B5EF4-FFF2-40B4-BE49-F238E27FC236}">
                <a16:creationId xmlns:a16="http://schemas.microsoft.com/office/drawing/2014/main" id="{FFF88F16-29B2-4392-B03D-02228DC7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735513"/>
            <a:ext cx="18637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6" descr="1309710149">
            <a:extLst>
              <a:ext uri="{FF2B5EF4-FFF2-40B4-BE49-F238E27FC236}">
                <a16:creationId xmlns:a16="http://schemas.microsoft.com/office/drawing/2014/main" id="{A1220F48-FBC9-40F4-9CAE-F93615FB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2" y="2264027"/>
            <a:ext cx="26416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6" descr="1265958907">
            <a:extLst>
              <a:ext uri="{FF2B5EF4-FFF2-40B4-BE49-F238E27FC236}">
                <a16:creationId xmlns:a16="http://schemas.microsoft.com/office/drawing/2014/main" id="{3502AB01-7E5A-4143-BF49-3B7DC7A71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2251075"/>
            <a:ext cx="24050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7" name="AutoShape 10" descr="data:image/jpeg;base64,/9j/4AAQSkZJRgABAQAAAQABAAD/2wCEAAkGBhIREBUSExQUFRIVFRYUFRUUFRQYEhcUFBAVFRQUFRUXHCYeFxkjGRQUHy8gIycpLCwsFh4xNTAqNSYrLCkBCQoKDgwOGg8PGiwcHyQpKSksKiwpLCwpLCwpKSkpKSksKSkpKSwpLCkpLCwpKSksLCksKSksKSkpKSwpLCwsLP/AABEIALwBDAMBIgACEQEDEQH/xAAcAAACAwADAQAAAAAAAAAAAAAABAMFBgECBwj/xAA8EAABAwMCBAMGBAUCBwEAAAABAAIRAwQhMUEFElFxBmGBEyIykaGxQsHR8AcUI1LhYnIWM0OCkrLxFf/EABoBAAMBAQEBAAAAAAAAAAAAAAACAwQBBQb/xAAjEQACAgICAwACAwAAAAAAAAAAAQIRAyESMQRBUQUTFDKR/9oADAMBAAIRAxEAPwDx1CEIAEIQgAQhCABCEIAEIQgAQhCABCEIAEIQgAQhCABCEIAEIWs8O+C+ekLm5PJQJ/pt/wCpVPUDZnngmMEaoOpWZ7h/Cq1w7lpMc87xoP8Ac4wG+pC1/Dv4P3tXWpbUzuDUc9w7ikxw+quf/wBEtHs2O5aDT7rGAMYMYPKyBzd9fNarhHHOXlALw0j3jJJB6wNB81Jz+FFBGFr/AME7wYbWtnHpzVW/U04Wa454GvrME1qDgwa1GQ+n6uYTy/8AdC99rNE+87lGskx0kYXYXYDw1pDiRE6zOMTkYRHIzrgj5iQvc/HH8IaVw01rMClcgSacclKr6aU37SIad41HiFeg5jnMe0te0lrmuEODgYII2IKqSaojQhCDgIQhAAhCEACEIQAIQhAAuWtJMDJOABqT0Cd4Pwh9zVFNncuOjRMSepzAG5Xt3g7wxb2g5abB7WIdUMe1yM+/+Ds2PXVZc/lQw99lseGWTo8et/BN+8czbWvHUsLfo6ClOIeH7m3E1qFWmOrmHl/8tPqvo6vOMg6ZknEbk691VXVQgxAPXpr9F5i/KT5f1VGn+ND6fOyF6V428HU3uFS3p8r3YdyR7MvzDXMA/pk/3DE6jcebvYQSCIIJBBwQQYII2K9bBnjmipRMmTG4OmdUIQrkwQhCABCEIAEIQgAQhCAND4I8PC7uQH/8mnD6nmJhrJ/1HXyDlqPFHE3PqkCA1hhobgCBECMRAC48EctCxc8n36rnOjQlrJY2T0wT6lUle85y4jUiIjaMnvp9VyWkVihnhtaX6AzpzHEkbj1KvKPFX0muY05OIEnmOAB+fyWWt588aR3gHtIVzYgnlc1x58Yj8UwCDp7oznRQY5vn3nK4e1acRzMMyCBmSY3+ymtKnve0AIpmXNIwJiO0Y+vksq6tUB95wJOOhkDUuPkN03acTIcGB/JT6OJJdytDskD8TtMRBC7FbA3z+MkwHYcB2x0P73XnX8ZPCjX0hxCkIe3lZXjR7cNbV7tJDT5Fv9q2lpxVtVgpezHNA99zgHNkyDkzAwouJ1xWtjTeAaVRppug4ALYLvLr3VkJLZ84IUlxRLHuYdWuLT3a4g/ZRrpIEIQgAQhCABCEIAEIQgDd+CrAsDHf3kPcegzyj5fcr0Thl8WuIIHSToB1/fRYnwvxJoo05EkEdOWA0CD10B9FobWsCRzHBK+a8tOWS2exiSjj0aLhhaJbzPfLub3yXZgABsyQMTHUlN31k0Au91zgQMRIJaCAfRwOOqrBccudNgMTiMyNj+anuuNFzY+I6xAn5gbJP1Lg09ticnaK68uzynQETB+hXl/j7h4bWbXaRFZsujao0APnv+S9DvK8NOuoyfOei898XlpYDuXj6NdMfRX/AB6ccg3kpPFfsyiEIX0J5AIQhAAhctaSYGT0GqHNI1x3wgDhCEIAEIQgDY0arv5OkW6BoYY89/rCrJdMCd9z842wuOEcUin7NxwD6Q7X7/RM0aNMuw8nP1GpzqdUsykWT24LoaZAE9Omf3stBZMFJpecyJwTIHLPKSq03DZkxmPpAH/xdrricjlgd+hGsfvYKIxLxC5LjynHLqDAdMDmkjzHorngNRzXCGtMggAjm+IEARByJ+iobd7XY1wMERkz0+623gypRpuJLQXCIPN5/wBumTAynigsitL4h7GumajwzEck++IJ7tg91JW4gG0zSIyDEjHX6a/JW9YMpAucAabKhrU2GZDuQtLnQca6aZXnHiPijKL3ukkk87WzEEtDZPkSCY8/naqFcjE8YdNxVPWo/wD9yk1y5xJJOpMnuVwuEwQhCABCEIAEIQgAQhCANF4Z4nykMOxkLbs5HAQ4HfGxXlDHkGQYK0PDPFBaA1/YnyWDP43J8ka8WfiqZ6F/Mlog5kxiegj1XNa8gEGJgR9xr+8rOU+PU3D4tII96PQ9Upd8faCPeGmemMb+iR+OorXYfs2WN3xOGObOD89f1WH4zfe0cG7NnG2VNxPjpqYbMdVUK3j4OG2Lmzc1SBCELYZgWo8OeFRUb7asD7PVrNObudh8u/Wm4Hw729wynsTLv9oyf35r1m/tSyiGtaC0a4zoIx0SZJcY2PBcpUU7f6ZDabQwD8NPAPcgZTtPkqnkcwOYdQ4B3lofVM2nDGFoLZAkzMk6bCM91d8GsaJqCRqdTiAfI91geSVm2SilVHn3iz+HYYw1rUEhuX0skgDUtnPp8ui8/X0rxK3axxDdIB3n0O68G8Z8LFvePa0Qx0VGjoHTI7cwd6QtuPJy0zA+yjQhCqcOQU7aXUCD1wNt8lIoXGrBF3Rr77/uE5SuBOoAO5z6rNsqkKUXZ3ScRuRq6NblBIM+cAdtM9VI3xCKZkHlHlnMfmspV4pUdEk4/JQ1Llx3K6k0DkbO98XlwBc4nb0lY++vTVcXHrP79FA55OpldU4oIQhAAhCEACEIQBvbvw1Qd+EA9W4VRdeEP7Hns4fmFua1rGqTqUlqk4vtGWKkumeeXHAqzPwyOrcpFzCNQR3wvRqlJJXFo12CAR5hRcV6LKT9mEQtNc8CpHQFp8tPkVV1+CPHwkOHyKVxaGUkVqFJVoOb8QI7qNKMCEIQAIQhAGi8BOH86wHdrgO8A/kvTqj+fBJa3ONpGInbTfyXi/D7w0arKg1Y4Hv1HqJHqvY7S7p1bdlVhlrh8W+Bo4ddR6KGaLaKY3UjtZAg8oIk4nqrCkxzT70xrrI8tFX2xk6dI7dtv8pwcXc88mANJA6lYOBsbstTzuZ9AegBnGF5B/E14/m2AatpCfWo8r1y9vGUKBcXAMaC5x2AAyYHZeB8c4mbi4qVTo53ujo0YaPkB6krfix8dmCbuQghCFc4CEIQAIQhAAhCEACEIQAIUtO1e4SGuI6gGPmu9Th9VvxU3jfLToVywF0LmFwugCEIQB7dXpSl32cqW1rAjlPzXfLTn0TNiJUVNxaEHCTrW5WjrQkqtKUHTO1aR3CSq01palCFC+zB2TJitJmYfSnVJ1uFMdtB6j9FrK3DwNkueHBNafYtNdGMr8IcPhM/QpKpSc3UEd1uX8O8kvU4YCI+65wTOqbMWhX9zwAbY7afJVlfhb27T2/RK4NDKaYmrfgPiataE8kOY74qbvhO0j+10bj1lVJC4SDm/o+PqRyZYdOUtJGdYc3X5BTf8fWzGnD3u2DRjHm6I75XnSEvBD83VF74j8X17ww48tIGRTBMTsXH8R+Q8lRIQmEBCEIAEIQgAQhCABCF2pskgdTCAJLW1dUdA9TsFeWvDGMgjJ6uH2/fqpuHWDWsjPMD5cpxJB3nK0Ntwhgo855y+cCBycoGc6ys2TKlopGDYha0qdSW1HPBAkBgkCGzJbrEgyfNc29V0wwaEYAJGNCWnEYUBgVN95yZjOJHkuatcFuGhu+ZM5x5/JIjrR0rMp1nkVWD3tIgPa6dWkATppuqHivAzRAe0h9MkiR8TTMQ9u3kd/JbDhtRj5FRzW8rXPYTqSBhgPUwYmNV2uOJ06lKHUmhzAGnla2HhwAJcY1xp5k41LKbi9HKVHnKFYca4b7GrDZNNw56ZOpYSRnzBBB7KvWlOyZ7PyBBquGNl2cIMrh7ZSt/Bkt7A15yo3Vx0hcGlGikFHmXFQNNHSOZcvtyOy4FKMJh1XAVG6Eorntkrq63JTRpZkKZrVNzoooWVv8ALeaiqU2jEp27EaapM0jqpvPRSODkLVaLUpVtQU1VkqHRC8saXhlVdcJa7USqe64GR8J9CtU5LvAKovJjLsk/GnHoxdWg5uohRrWVrNrlVXPB9wnUovoRxkuyoQpq1q5uoUK6cBCEIAEIQgAQhCABOcMpS4noJ9SUmn+EvIdjXC5LoDc+HeJ07b+pUZTrOdTIYx8FrSSRLpGoifOVbWfiUC3ewtkEGDMRzQD6aLFNPKYM7Z38vTIVrZVGNLhUy1wgQYHNGHGNpzHkvOnjTezRGTXQu+oC+SSG6S0ZBIMaxvHooA4udJkzEY19NOinq8kNIBmDzSZaTOO2Nsqe8u21Q33Wt5BHuDVuu/xHMSqpitC9wxzQwuy0tJaCBHIXGYPfmE7fYvarWuApkEe66YAOQDBH09ECu4sLROBrOAAcZ7pN7SRtHNrgGTPxJlsVkXHqXPRDoyzlk+ThEHsfss2tLdVR/L1W9Y97za6cDzkYWaV8fQjPeRZ8zZweyXfbFpVra2vSY6LvVtSdkOL7QKS6ZSFijaYwrGvbJOozYqbf+FUjltIk+S7XFvARQqiYKccAR1TJ6EkrKlrEzTYuDSiYU1NphSkWiVd233iUpVcrGsPeKSe3KwZZM9HAkJOZ5Lr7NNPp9FGaMKKbNLiKvp+SgfS8k893UKGq4dFVSok42V9SgoTSKeyoi3OiosjRKWKyvrUQdQqy54SDkfRXtSmoDR6LVDP9M0/G+GXrWjm9lAtPWpTqFXXPDhqFqjNMxyxyiVKFLVti1RJyYIQhAAmuG1yyoCDBwR3BkJVcgwgDUfzDcGJP4umQI+xTTbxz8nOA0ToABAHcD7KgoXHM3X9dlYM2jJ13JEa4/eFmlAopFrxC1a1xlwEiRAMZA0zI1OvRINZ70HGJGufLGZXSpcS7QEbQdt+64NaYkCcQZ6az1KVKjtjlKs1stM/6SJGDqe8efVL1qcEgTymSJMEgaTG+mPNcNJgEnEzHTYGD5BNX3E2upsaA1pY2CWzLpdMu2n9EI4yu4xUAoAGQ4kNiAPhMkwNcACTuVnU1xC89o4f2tED5yT3P5BKrTBUiZ9K2r4EFM+1x5K4Nm0aAfJR1Lf09E7n8JKOykrWzXDGqqbyzhaepSHSCkb6jhRnTVl4OnRj7igRlSW15GCnrmiFX1qEGYUYyLNE/PumGvnI1SlBilLSMhPpi7Ol7T0dtuknUZyrZvvDvqEjUolhzpsf1WLLA24cgi6llccmE++iDkJapTwsDTTPRjJNFc5k4XD6UDKnZqu9enPZPZxoqndlCaBzCdqtgpapUM+S6nsZq0KZ3CjqBOubKVcE8ZCuIs4yoH0U4W5XWtTlWjOiMsaZWVaMpKtZjceoV2achLVKC14830w5PHXaKGtaObnUeSgV+aUdlDccNDxLdVqjJPoxONaZTIUta2c05USYU7U6haZCft74dj1VchcasC4FfdctqhU4cRuufaHqUnA7ZdV+IjlgkEzMnXSIVZcXhdjb7/wCEshMopBYIQhMcPsUQ7WFE+3G0qtpXudU9RrSkyY62hYT9MXqs6wkri3kK5cwFI3TuXJ0U1IpRleI2xGVVirsVrrqmHiR8ln7qyEyFxxS2h1P6VrjymW/JMUK4OqjFEkwh9oQcaqHOnTL8bVo7Oqcp8kyx4cIOiUDZkFR0yWnyVGlJE1cRh1ty6Zb9QuKtsCMJmhXnVSihu35LFkxmzHlM9Utsro6kYV5WtA7IwUhUoEH7hQcDSsn0rKtthIVqYV9Vt5yEnXtwe6lLRpg0VrKQIStellNPpEfooXMXE9leOhNy4c1MOpIcBCqpE3ERe1D6andQK6PB6KqkRnEUdSCjNOD5pohdS1aoTcTFkxqSITQDxBGVVXfCY0V0Gpn2PMFtT5Kzz5Li6Zin0yNQui1d1wsOCobvhrmHyTJiuPwSQuSuEwoIQhAAhCEAfSVtebHVWdreGYKoaoEyExb3E43UMea9MfLhraNZQuJU1agHDOiorC8nXUK6oVpRlh7QuOXplNVsS18ZjZR1bYHBHvdeq0FWkCM6Kr4hUaw8u6RJtKux7+9GYvrMtMhJued/mry5dzY06FVj6QmD/hLOHLvspjnXQi+rymUPqg+aaqcPBHukHy/RV1WiW6iEqdaY9XtHdlwAVYW90FVaopVuVM1YqdGhkH/Cgr0T3CTo3SfpVlnljotGYkKIS1zZdArnkB01+ihfSI1ChLHZphk4mVuKAnOD1SNWiRr81qLqy5tlV17Mtx9CsrjTo3QyJopSxRFgnRWNWl1Cj9iELRVysULZ1UFRqsTTCWdRKpFkp7Ew0eq68qe9gAF0DBorqRncRJ1OCmbU7FcOpZXDKa24ZM8/yIeyerQSle0DhorWmyRlR1aEZC1MyRMhf8J1gKoq0S3Vb+tahypL/hnkuW0d7MuhN3FmQlSE9iNUcIQhdOH0XUpQcLhrDsprpsHCipuOq8q3Z6GqGaFTM/iV5ZV5ys686HdWfDHFb8UuSpmHLGnZoaZnCjqWTHGXgGF2oKYjDktUcsUHDKDxiD2KzfF+D+zd/pOnRTWldzLpzWnB2Vxxsc1Ns/vCSDbnxlsaS4q0Y003MyMj7Llzg/Ds/dP1WAAeeqS5AAuuNvix1KlyRV3NqWHyUJyFa0KsmDBCr67Q2oQNFLp0W7VkLHJy2rFLHVSNerVaIssqdwpjWwqmnUMwnWvMKU8a7Kxn6JHO6E9ilK9Iu+Jp7pkGVHVxosrRpiytr2gKRfZZV37Ywo6hxsp/qVaLrO06Zn320LrydQrSvRASVdqnwa7LftT6K+sQurKSZNMQuoCol6ElIWcxd6dGcbqYsEBM29MT6LfiieblkStt8dl1NFOFdeVa2ZF0VNSnBx6qCtbyrS5pApd7BCRfB+9maveHKku+HwttWpghVF1SC7WzqdmOqUiF0V1eUQqh7cpk7FkqP//Z">
            <a:extLst>
              <a:ext uri="{FF2B5EF4-FFF2-40B4-BE49-F238E27FC236}">
                <a16:creationId xmlns:a16="http://schemas.microsoft.com/office/drawing/2014/main" id="{9E0B832A-9D09-4B48-ABF2-4B2D66CA8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Times New Roman" panose="02020603050405020304" pitchFamily="18" charset="0"/>
            </a:endParaRPr>
          </a:p>
        </p:txBody>
      </p:sp>
      <p:pic>
        <p:nvPicPr>
          <p:cNvPr id="86028" name="Picture 12" descr="Jupiter se 4 mesíci">
            <a:extLst>
              <a:ext uri="{FF2B5EF4-FFF2-40B4-BE49-F238E27FC236}">
                <a16:creationId xmlns:a16="http://schemas.microsoft.com/office/drawing/2014/main" id="{C627C5BD-C976-489D-987D-F3C2C4DA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92" y="4713288"/>
            <a:ext cx="2640012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9" name="Picture 13" descr="C:\Users\Vlada\Downloads\DSC_1210.JPG">
            <a:extLst>
              <a:ext uri="{FF2B5EF4-FFF2-40B4-BE49-F238E27FC236}">
                <a16:creationId xmlns:a16="http://schemas.microsoft.com/office/drawing/2014/main" id="{069320AC-2C7F-40A5-BA07-AFDC33245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405063"/>
            <a:ext cx="24638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61000A1-E304-43F6-BA97-05A6D8A45149}"/>
              </a:ext>
            </a:extLst>
          </p:cNvPr>
          <p:cNvSpPr txBox="1"/>
          <p:nvPr/>
        </p:nvSpPr>
        <p:spPr>
          <a:xfrm>
            <a:off x="261938" y="1186419"/>
            <a:ext cx="478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0000FF"/>
                </a:solidFill>
              </a:rPr>
              <a:t>2) Je nutné se naučit žít s jadernými zbraněmi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>
            <a:extLst>
              <a:ext uri="{FF2B5EF4-FFF2-40B4-BE49-F238E27FC236}">
                <a16:creationId xmlns:a16="http://schemas.microsoft.com/office/drawing/2014/main" id="{FF67FA5E-B314-45CB-B1CC-4094A5F7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158750"/>
            <a:ext cx="969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Závěr</a:t>
            </a:r>
          </a:p>
        </p:txBody>
      </p:sp>
      <p:sp>
        <p:nvSpPr>
          <p:cNvPr id="38915" name="TextovéPole 1">
            <a:extLst>
              <a:ext uri="{FF2B5EF4-FFF2-40B4-BE49-F238E27FC236}">
                <a16:creationId xmlns:a16="http://schemas.microsoft.com/office/drawing/2014/main" id="{22A4CAC6-4F92-4168-8FD3-996EA2F71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549275"/>
            <a:ext cx="89535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První test jaderné zbraně  </a:t>
            </a:r>
            <a:r>
              <a:rPr lang="cs-CZ" altLang="cs-CZ" sz="1800" b="1" dirty="0" err="1">
                <a:solidFill>
                  <a:srgbClr val="0033CC"/>
                </a:solidFill>
              </a:rPr>
              <a:t>Trinity</a:t>
            </a:r>
            <a:r>
              <a:rPr lang="cs-CZ" altLang="cs-CZ" sz="1800" b="1" dirty="0">
                <a:solidFill>
                  <a:srgbClr val="0033CC"/>
                </a:solidFill>
              </a:rPr>
              <a:t> a R. Oppenheimer jsou dnes velmi aktuální témata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Cesta k jaderné zbrani – potřebujeme štěpný materiál a metodu iniciace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Jaderné zbraně – štěpné a termojaderné, strategické a taktické – jejich nosiče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Klíčové pro přežití je nalezení mechanismu, jak zamezit použití jaderných zbraní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Je třeba efektivní kontrola jejich nešíření a omezení možnosti jejich užití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Snaha získání jaderných zbraní u dalších zemí, například Iránu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Demokracie potřebuje energie, jen ona dává naději na přežití a rozvoj civilizace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Bez jaderné energie nelze přejít k </a:t>
            </a:r>
            <a:r>
              <a:rPr lang="cs-CZ" altLang="cs-CZ" sz="1800" b="1" dirty="0" err="1">
                <a:solidFill>
                  <a:srgbClr val="0033CC"/>
                </a:solidFill>
              </a:rPr>
              <a:t>nízkoemisnímu</a:t>
            </a:r>
            <a:r>
              <a:rPr lang="cs-CZ" altLang="cs-CZ" sz="1800" b="1" dirty="0">
                <a:solidFill>
                  <a:srgbClr val="0033CC"/>
                </a:solidFill>
              </a:rPr>
              <a:t> mixu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Jaderná energie ve stínu války – Černobylská, Záporožská a Kurská JE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AutoNum type="arabicParenR"/>
            </a:pPr>
            <a:r>
              <a:rPr lang="cs-CZ" altLang="cs-CZ" sz="1800" b="1" dirty="0">
                <a:solidFill>
                  <a:srgbClr val="0033CC"/>
                </a:solidFill>
              </a:rPr>
              <a:t>Možná tak v budoucnu vznikne vesmírná civilizace (i na poznatcích Oppenheimera)</a:t>
            </a:r>
          </a:p>
        </p:txBody>
      </p:sp>
      <p:pic>
        <p:nvPicPr>
          <p:cNvPr id="38917" name="Picture 6" descr="https://atominfo.cz/wp-content/uploads/2018/07/Flamanville-3_ddchecked_courtesy-EDF-M%C3%A9diath%C3%A8que_Alexis-Morin_Antoine-Soubigou.jpg.png">
            <a:extLst>
              <a:ext uri="{FF2B5EF4-FFF2-40B4-BE49-F238E27FC236}">
                <a16:creationId xmlns:a16="http://schemas.microsoft.com/office/drawing/2014/main" id="{5E7B3292-E641-40A3-8CF8-2B721FAAA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19" y="4365104"/>
            <a:ext cx="3448801" cy="2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nuclear explosion, nuclear mushroom, consequences of war">
            <a:extLst>
              <a:ext uri="{FF2B5EF4-FFF2-40B4-BE49-F238E27FC236}">
                <a16:creationId xmlns:a16="http://schemas.microsoft.com/office/drawing/2014/main" id="{827BC89C-0AC8-4E72-8648-32A4AA8C4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9037"/>
          <a:stretch/>
        </p:blipFill>
        <p:spPr bwMode="auto">
          <a:xfrm>
            <a:off x="384067" y="4365103"/>
            <a:ext cx="3507204" cy="229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0.gstatic.com/images?q=tbn:ANd9GcR5svUDB4DsXJSqv4gavVhTQ0ET7iaS9TVV9g&amp;s">
            <a:extLst>
              <a:ext uri="{FF2B5EF4-FFF2-40B4-BE49-F238E27FC236}">
                <a16:creationId xmlns:a16="http://schemas.microsoft.com/office/drawing/2014/main" id="{199523C6-8F04-461C-8C7F-5333BDA6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7095" y="4870928"/>
            <a:ext cx="2299201" cy="12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el vs. real Oppenheimer cast and the reallife characters they played in the movie">
            <a:extLst>
              <a:ext uri="{FF2B5EF4-FFF2-40B4-BE49-F238E27FC236}">
                <a16:creationId xmlns:a16="http://schemas.microsoft.com/office/drawing/2014/main" id="{9EE578FE-5156-44F8-A8A4-06133016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54050"/>
            <a:ext cx="49323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4522AD5-8417-484A-B6A1-63F0A38048C4}"/>
              </a:ext>
            </a:extLst>
          </p:cNvPr>
          <p:cNvSpPr txBox="1"/>
          <p:nvPr/>
        </p:nvSpPr>
        <p:spPr>
          <a:xfrm>
            <a:off x="871538" y="3525838"/>
            <a:ext cx="370046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Robert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Downey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Jr. hrál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Lewise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Strausse</a:t>
            </a: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228" name="TextovéPole 2">
            <a:extLst>
              <a:ext uri="{FF2B5EF4-FFF2-40B4-BE49-F238E27FC236}">
                <a16:creationId xmlns:a16="http://schemas.microsoft.com/office/drawing/2014/main" id="{0033007C-65EF-4559-BE33-48AFC7319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95250"/>
            <a:ext cx="7761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Lewis Strauss – předseda Komise pro atomovou energii  </a:t>
            </a:r>
          </a:p>
        </p:txBody>
      </p:sp>
      <p:pic>
        <p:nvPicPr>
          <p:cNvPr id="52229" name="Picture 7" descr="https://upload.wikimedia.org/wikipedia/commons/thumb/d/d7/Bacher%2C_Lilienthal%2C_Pike%2C_Waymack_and_Strauss.jpg/330px-Bacher%2C_Lilienthal%2C_Pike%2C_Waymack_and_Strauss.jpg">
            <a:extLst>
              <a:ext uri="{FF2B5EF4-FFF2-40B4-BE49-F238E27FC236}">
                <a16:creationId xmlns:a16="http://schemas.microsoft.com/office/drawing/2014/main" id="{43932180-3CC8-43CB-892D-5AF9479BA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654050"/>
            <a:ext cx="352266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ovéPole 3">
            <a:extLst>
              <a:ext uri="{FF2B5EF4-FFF2-40B4-BE49-F238E27FC236}">
                <a16:creationId xmlns:a16="http://schemas.microsoft.com/office/drawing/2014/main" id="{27036838-3E70-475A-932F-6BF21A300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27750"/>
            <a:ext cx="8802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29. srpna 1949 – první jaderný test SSSR, díky speciální letecké kontrole prosazené Straussem i proti Oppenheimerovi a Tellerovi byla radioaktivita z něj v USA měřena</a:t>
            </a:r>
          </a:p>
        </p:txBody>
      </p:sp>
      <p:pic>
        <p:nvPicPr>
          <p:cNvPr id="52231" name="Picture 9" descr="https://upload.wikimedia.org/wikipedia/commons/thumb/b/b9/Boeing_WB-29A_462090_53_WRS_BWD_09.54_edited-5.jpg/330px-Boeing_WB-29A_462090_53_WRS_BWD_09.54_edited-5.jpg">
            <a:extLst>
              <a:ext uri="{FF2B5EF4-FFF2-40B4-BE49-F238E27FC236}">
                <a16:creationId xmlns:a16="http://schemas.microsoft.com/office/drawing/2014/main" id="{A67BC6C8-2358-4746-AB0D-CF78C1968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4127500"/>
            <a:ext cx="324008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CADE359-B335-433C-9B92-272C8FB35734}"/>
              </a:ext>
            </a:extLst>
          </p:cNvPr>
          <p:cNvSpPr txBox="1"/>
          <p:nvPr/>
        </p:nvSpPr>
        <p:spPr>
          <a:xfrm>
            <a:off x="5718175" y="3582988"/>
            <a:ext cx="255428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Pět komisařů první komise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03B5B50-58BB-4F6A-923D-A9702CA84A24}"/>
              </a:ext>
            </a:extLst>
          </p:cNvPr>
          <p:cNvSpPr/>
          <p:nvPr/>
        </p:nvSpPr>
        <p:spPr>
          <a:xfrm>
            <a:off x="7824788" y="2905125"/>
            <a:ext cx="11303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1" dirty="0" err="1">
                <a:solidFill>
                  <a:schemeClr val="bg1">
                    <a:lumMod val="75000"/>
                  </a:schemeClr>
                </a:solidFill>
              </a:rPr>
              <a:t>Lewise</a:t>
            </a:r>
            <a:r>
              <a:rPr lang="cs-CZ" sz="1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bg1">
                    <a:lumMod val="75000"/>
                  </a:schemeClr>
                </a:solidFill>
              </a:rPr>
              <a:t>Strausse</a:t>
            </a:r>
            <a:endParaRPr lang="cs-CZ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728BB8-D3E4-43AF-AA30-F904206E32C0}"/>
              </a:ext>
            </a:extLst>
          </p:cNvPr>
          <p:cNvSpPr txBox="1"/>
          <p:nvPr/>
        </p:nvSpPr>
        <p:spPr>
          <a:xfrm>
            <a:off x="179388" y="3902075"/>
            <a:ext cx="5538787" cy="2154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0000FF"/>
                </a:solidFill>
              </a:rPr>
              <a:t>Předání jaderného programu pod civilní správu - 1946</a:t>
            </a:r>
          </a:p>
          <a:p>
            <a:pPr>
              <a:defRPr/>
            </a:pPr>
            <a:r>
              <a:rPr lang="cs-CZ" sz="1800" b="1" dirty="0" err="1">
                <a:solidFill>
                  <a:srgbClr val="0000FF"/>
                </a:solidFill>
              </a:rPr>
              <a:t>Lewis</a:t>
            </a:r>
            <a:r>
              <a:rPr lang="cs-CZ" sz="1800" b="1" dirty="0">
                <a:solidFill>
                  <a:srgbClr val="0000FF"/>
                </a:solidFill>
              </a:rPr>
              <a:t> </a:t>
            </a:r>
            <a:r>
              <a:rPr lang="cs-CZ" sz="1800" b="1" dirty="0" err="1">
                <a:solidFill>
                  <a:srgbClr val="0000FF"/>
                </a:solidFill>
              </a:rPr>
              <a:t>Strauss</a:t>
            </a:r>
            <a:r>
              <a:rPr lang="cs-CZ" sz="1800" b="1" dirty="0">
                <a:solidFill>
                  <a:srgbClr val="0000FF"/>
                </a:solidFill>
              </a:rPr>
              <a:t> byl jedním z první pětice komisařů a později její předseda:</a:t>
            </a:r>
          </a:p>
          <a:p>
            <a:pPr>
              <a:defRPr/>
            </a:pPr>
            <a:endParaRPr lang="cs-CZ" sz="800" b="1" dirty="0">
              <a:solidFill>
                <a:srgbClr val="0000FF"/>
              </a:solidFill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Důraz na utajení před SSSR a udržení náskoku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Důraz na vývoj termojaderných zbraní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 dirty="0">
                <a:solidFill>
                  <a:srgbClr val="0000FF"/>
                </a:solidFill>
              </a:rPr>
              <a:t>Důraz na kontrolu vývoje v SSSR (jaderných testů)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sz="1800" b="1">
                <a:solidFill>
                  <a:srgbClr val="0000FF"/>
                </a:solidFill>
              </a:rPr>
              <a:t>Důraz </a:t>
            </a:r>
            <a:r>
              <a:rPr lang="cs-CZ" sz="1800" b="1" dirty="0">
                <a:solidFill>
                  <a:srgbClr val="0000FF"/>
                </a:solidFill>
              </a:rPr>
              <a:t>na jadernou energetiku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2">
            <a:extLst>
              <a:ext uri="{FF2B5EF4-FFF2-40B4-BE49-F238E27FC236}">
                <a16:creationId xmlns:a16="http://schemas.microsoft.com/office/drawing/2014/main" id="{AFD7B6D4-6FE0-47A9-8B09-7A9B1F71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48372"/>
            <a:ext cx="82339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Excelentní fyzik Oppenheimer - TOV – nezadržitelný kolaps do černé díry</a:t>
            </a:r>
          </a:p>
        </p:txBody>
      </p:sp>
      <p:sp>
        <p:nvSpPr>
          <p:cNvPr id="23555" name="TextovéPole 3">
            <a:extLst>
              <a:ext uri="{FF2B5EF4-FFF2-40B4-BE49-F238E27FC236}">
                <a16:creationId xmlns:a16="http://schemas.microsoft.com/office/drawing/2014/main" id="{78128438-E771-4EEB-987F-EAB27C5D7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3" y="1875353"/>
            <a:ext cx="8135937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1) Hvězda s hmotností překračující TOV limitu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    nezadržitelně zkolabuje pod </a:t>
            </a:r>
            <a:r>
              <a:rPr lang="cs-CZ" altLang="cs-CZ" sz="1800" b="1" dirty="0" err="1">
                <a:solidFill>
                  <a:srgbClr val="0000FF"/>
                </a:solidFill>
              </a:rPr>
              <a:t>Schwarzildův</a:t>
            </a:r>
            <a:r>
              <a:rPr lang="cs-CZ" altLang="cs-CZ" sz="1800" b="1" dirty="0">
                <a:solidFill>
                  <a:srgbClr val="0000FF"/>
                </a:solidFill>
              </a:rPr>
              <a:t> poloměr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cs-CZ" altLang="cs-CZ" sz="800" b="1" dirty="0">
              <a:solidFill>
                <a:srgbClr val="0000FF"/>
              </a:solidFill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2) Pozorovatel spojený s povrchem kolabující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     hvězdy spadne rychle pod tento poloměr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cs-CZ" altLang="cs-CZ" sz="800" b="1" dirty="0">
              <a:solidFill>
                <a:srgbClr val="0000FF"/>
              </a:solidFill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3) Pro vnějšího pozorovatele se kolaps povrchu hroutící se hvězdy bude stále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    více zpomalovat faktorem (</a:t>
            </a:r>
            <a:r>
              <a:rPr lang="cs-CZ" altLang="cs-CZ" sz="1800" b="1" dirty="0" err="1">
                <a:solidFill>
                  <a:srgbClr val="0000FF"/>
                </a:solidFill>
              </a:rPr>
              <a:t>r</a:t>
            </a:r>
            <a:r>
              <a:rPr lang="cs-CZ" altLang="cs-CZ" sz="1800" b="1" baseline="-25000" dirty="0" err="1">
                <a:solidFill>
                  <a:srgbClr val="0000FF"/>
                </a:solidFill>
              </a:rPr>
              <a:t>b</a:t>
            </a:r>
            <a:r>
              <a:rPr lang="cs-CZ" altLang="cs-CZ" sz="1800" b="1" dirty="0">
                <a:solidFill>
                  <a:srgbClr val="0000FF"/>
                </a:solidFill>
              </a:rPr>
              <a:t>-R</a:t>
            </a:r>
            <a:r>
              <a:rPr lang="cs-CZ" altLang="cs-CZ" sz="1800" b="1" baseline="-25000" dirty="0">
                <a:solidFill>
                  <a:srgbClr val="0000FF"/>
                </a:solidFill>
              </a:rPr>
              <a:t>SCH</a:t>
            </a:r>
            <a:r>
              <a:rPr lang="cs-CZ" altLang="cs-CZ" sz="1800" b="1" dirty="0">
                <a:solidFill>
                  <a:srgbClr val="0000FF"/>
                </a:solidFill>
              </a:rPr>
              <a:t>)/</a:t>
            </a:r>
            <a:r>
              <a:rPr lang="cs-CZ" altLang="cs-CZ" sz="1800" b="1" dirty="0" err="1">
                <a:solidFill>
                  <a:srgbClr val="0000FF"/>
                </a:solidFill>
              </a:rPr>
              <a:t>r</a:t>
            </a:r>
            <a:r>
              <a:rPr lang="cs-CZ" altLang="cs-CZ" sz="1800" b="1" baseline="-25000" dirty="0" err="1">
                <a:solidFill>
                  <a:srgbClr val="0000FF"/>
                </a:solidFill>
              </a:rPr>
              <a:t>b</a:t>
            </a:r>
            <a:r>
              <a:rPr lang="cs-CZ" altLang="cs-CZ" sz="1800" b="1" dirty="0">
                <a:solidFill>
                  <a:srgbClr val="0000FF"/>
                </a:solidFill>
              </a:rPr>
              <a:t> a </a:t>
            </a:r>
            <a:r>
              <a:rPr lang="cs-CZ" altLang="cs-CZ" sz="1800" b="1" dirty="0" err="1">
                <a:solidFill>
                  <a:srgbClr val="0000FF"/>
                </a:solidFill>
              </a:rPr>
              <a:t>Schwarzildova</a:t>
            </a:r>
            <a:r>
              <a:rPr lang="cs-CZ" altLang="cs-CZ" sz="1800" b="1" dirty="0">
                <a:solidFill>
                  <a:srgbClr val="0000FF"/>
                </a:solidFill>
              </a:rPr>
              <a:t> poloměru dosáhne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    v nekonečném čase. Emitované světlo bude mít stále větší rudý posuv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D304DFB-8CB4-4282-A921-1F189CFB91D6}"/>
              </a:ext>
            </a:extLst>
          </p:cNvPr>
          <p:cNvSpPr txBox="1"/>
          <p:nvPr/>
        </p:nvSpPr>
        <p:spPr>
          <a:xfrm>
            <a:off x="219075" y="6440488"/>
            <a:ext cx="815178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Richard </a:t>
            </a:r>
            <a:r>
              <a:rPr lang="cs-CZ" sz="1600" b="1" dirty="0" err="1">
                <a:solidFill>
                  <a:schemeClr val="accent1">
                    <a:lumMod val="50000"/>
                  </a:schemeClr>
                </a:solidFill>
              </a:rPr>
              <a:t>Tolman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 a Albert Einstein    Robert Oppenheimer a Albert Einstein – realita a film </a:t>
            </a:r>
          </a:p>
        </p:txBody>
      </p:sp>
      <p:pic>
        <p:nvPicPr>
          <p:cNvPr id="23558" name="Picture 6" descr="undefined">
            <a:extLst>
              <a:ext uri="{FF2B5EF4-FFF2-40B4-BE49-F238E27FC236}">
                <a16:creationId xmlns:a16="http://schemas.microsoft.com/office/drawing/2014/main" id="{673FD6AC-930C-4F3D-8BEF-B05295C1B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9738"/>
            <a:ext cx="26955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Obdélník 3">
            <a:extLst>
              <a:ext uri="{FF2B5EF4-FFF2-40B4-BE49-F238E27FC236}">
                <a16:creationId xmlns:a16="http://schemas.microsoft.com/office/drawing/2014/main" id="{F8673BD4-9444-4663-BDB4-561A7B28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588963"/>
            <a:ext cx="867568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Vrchol série astrofyzikálních článků o stabilitě neutronových hvězd (Tolman-Oppenheimer-Volkoffova limita (TOV)) vyšla v době, kdy se blížila válka a v době, kdy se objevovaly i články o štěpení uranu – předzvěst budoucího osudu Oppenheimera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Poslední byl o pokračující kontrakci neutronové hvězdy 1. září 1939</a:t>
            </a:r>
          </a:p>
        </p:txBody>
      </p:sp>
      <p:pic>
        <p:nvPicPr>
          <p:cNvPr id="9" name="Picture 2" descr="A black-and-white photo of J. Robert Oppenheimer with Albert Einstein.">
            <a:extLst>
              <a:ext uri="{FF2B5EF4-FFF2-40B4-BE49-F238E27FC236}">
                <a16:creationId xmlns:a16="http://schemas.microsoft.com/office/drawing/2014/main" id="{B1DE1876-54D1-46A5-A926-A183E5CDB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49738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instein and Oppenheimer talking in Oppenheimer movie">
            <a:extLst>
              <a:ext uri="{FF2B5EF4-FFF2-40B4-BE49-F238E27FC236}">
                <a16:creationId xmlns:a16="http://schemas.microsoft.com/office/drawing/2014/main" id="{859B937B-C7FF-4EB3-8AC2-D91EC94B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8610"/>
            <a:ext cx="2921000" cy="219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Ask Astro: Can an observer ever see something fall into a black hole?">
            <a:extLst>
              <a:ext uri="{FF2B5EF4-FFF2-40B4-BE49-F238E27FC236}">
                <a16:creationId xmlns:a16="http://schemas.microsoft.com/office/drawing/2014/main" id="{EE50D8F3-787B-4068-8C0E-2CAE8E2DC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03757"/>
            <a:ext cx="1872208" cy="14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2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1">
            <a:extLst>
              <a:ext uri="{FF2B5EF4-FFF2-40B4-BE49-F238E27FC236}">
                <a16:creationId xmlns:a16="http://schemas.microsoft.com/office/drawing/2014/main" id="{B896B9F8-1F9D-491F-A97F-DC73389DE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20838"/>
            <a:ext cx="827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Oppenheimer se stal vědeckým ředitelem projektu Manhattan a Wheeler pracoval na produkci a separaci plutonia v Hanfordu (jeho bratr zahynul ve válce v Itálii) </a:t>
            </a:r>
          </a:p>
        </p:txBody>
      </p:sp>
      <p:sp>
        <p:nvSpPr>
          <p:cNvPr id="24579" name="TextovéPole 2">
            <a:extLst>
              <a:ext uri="{FF2B5EF4-FFF2-40B4-BE49-F238E27FC236}">
                <a16:creationId xmlns:a16="http://schemas.microsoft.com/office/drawing/2014/main" id="{15A3CC63-9550-455F-BFF0-BEE3D85E2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04813"/>
            <a:ext cx="6588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Robert Oppenheimer a John Archibald Wheeler </a:t>
            </a:r>
          </a:p>
        </p:txBody>
      </p:sp>
      <p:sp>
        <p:nvSpPr>
          <p:cNvPr id="24580" name="TextovéPole 3">
            <a:extLst>
              <a:ext uri="{FF2B5EF4-FFF2-40B4-BE49-F238E27FC236}">
                <a16:creationId xmlns:a16="http://schemas.microsoft.com/office/drawing/2014/main" id="{C396F6E2-F95C-4D80-ADA5-288C02453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31863"/>
            <a:ext cx="806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Wheeler měl v čísle Physical Review 1. září 1939 článek s Nielsem Bohrem o štěpení uranu a Robert Oppenheimer s Volkoffem článek o „černých dírách“</a:t>
            </a:r>
          </a:p>
        </p:txBody>
      </p:sp>
      <p:sp>
        <p:nvSpPr>
          <p:cNvPr id="24581" name="TextovéPole 4">
            <a:extLst>
              <a:ext uri="{FF2B5EF4-FFF2-40B4-BE49-F238E27FC236}">
                <a16:creationId xmlns:a16="http://schemas.microsoft.com/office/drawing/2014/main" id="{BC691AE8-EC83-41ED-A36C-5DFF07665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309813"/>
            <a:ext cx="8569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Termojaderná bomba – Oppenheimer byl proti, Teller a Wheeler pro její realizaci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Oppenheimer myslel, že Teller a Wheeler neuspějí – názor nakonec změnil</a:t>
            </a:r>
          </a:p>
        </p:txBody>
      </p:sp>
      <p:sp>
        <p:nvSpPr>
          <p:cNvPr id="24582" name="TextovéPole 5">
            <a:extLst>
              <a:ext uri="{FF2B5EF4-FFF2-40B4-BE49-F238E27FC236}">
                <a16:creationId xmlns:a16="http://schemas.microsoft.com/office/drawing/2014/main" id="{E4DD8F88-FD74-4999-922A-CAC2A14C9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971800"/>
            <a:ext cx="8129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Oppenheimer se už ke gravitačnímu kolapsu velmi hmotných hvězd nevrátil, Wheeler ano a je tvůrcem termínu černá díra</a:t>
            </a:r>
          </a:p>
        </p:txBody>
      </p:sp>
      <p:sp>
        <p:nvSpPr>
          <p:cNvPr id="24583" name="TextovéPole 6">
            <a:extLst>
              <a:ext uri="{FF2B5EF4-FFF2-40B4-BE49-F238E27FC236}">
                <a16:creationId xmlns:a16="http://schemas.microsoft.com/office/drawing/2014/main" id="{14572C97-CEB1-44EA-BAE3-85FD66AF1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716338"/>
            <a:ext cx="8748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0000FF"/>
                </a:solidFill>
              </a:rPr>
              <a:t>Wheeler</a:t>
            </a:r>
            <a:r>
              <a:rPr lang="cs-CZ" altLang="cs-CZ" sz="1800" b="1" dirty="0">
                <a:solidFill>
                  <a:srgbClr val="0000FF"/>
                </a:solidFill>
              </a:rPr>
              <a:t> nevěřil v roce 1958 výpočtům Oppenheimera a možnosti kolapsu neutronové hvězdy do černé díry (šlo nejjednodušší symetrické řešení), podrobnější komplexnější výpočty programy </a:t>
            </a:r>
            <a:r>
              <a:rPr lang="cs-CZ" altLang="cs-CZ" sz="1800" b="1" dirty="0" err="1">
                <a:solidFill>
                  <a:srgbClr val="0000FF"/>
                </a:solidFill>
              </a:rPr>
              <a:t>Tellera</a:t>
            </a:r>
            <a:r>
              <a:rPr lang="cs-CZ" altLang="cs-CZ" sz="1800" b="1" dirty="0">
                <a:solidFill>
                  <a:srgbClr val="0000FF"/>
                </a:solidFill>
              </a:rPr>
              <a:t> potvrdily realizaci kolapsu – </a:t>
            </a:r>
            <a:r>
              <a:rPr lang="cs-CZ" altLang="cs-CZ" sz="1800" b="1" dirty="0" err="1">
                <a:solidFill>
                  <a:srgbClr val="0000FF"/>
                </a:solidFill>
              </a:rPr>
              <a:t>Wheeler</a:t>
            </a:r>
            <a:r>
              <a:rPr lang="cs-CZ" altLang="cs-CZ" sz="1800" b="1" dirty="0">
                <a:solidFill>
                  <a:srgbClr val="0000FF"/>
                </a:solidFill>
              </a:rPr>
              <a:t> změnil názor</a:t>
            </a:r>
          </a:p>
        </p:txBody>
      </p:sp>
      <p:pic>
        <p:nvPicPr>
          <p:cNvPr id="24584" name="Picture 2" descr="Wheeler, John Archibald | SpringerLink">
            <a:extLst>
              <a:ext uri="{FF2B5EF4-FFF2-40B4-BE49-F238E27FC236}">
                <a16:creationId xmlns:a16="http://schemas.microsoft.com/office/drawing/2014/main" id="{B59C7F86-761B-4A24-94CA-659ACBC2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757738"/>
            <a:ext cx="12350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4" descr="John Wheeler - Nuclear Museum">
            <a:extLst>
              <a:ext uri="{FF2B5EF4-FFF2-40B4-BE49-F238E27FC236}">
                <a16:creationId xmlns:a16="http://schemas.microsoft.com/office/drawing/2014/main" id="{D015ABC2-3127-4F79-8F6E-29F96AD9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738688"/>
            <a:ext cx="1135063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" descr="There must be a singularity at each black hole's center - Big Think">
            <a:extLst>
              <a:ext uri="{FF2B5EF4-FFF2-40B4-BE49-F238E27FC236}">
                <a16:creationId xmlns:a16="http://schemas.microsoft.com/office/drawing/2014/main" id="{72715D51-1D64-4073-99A9-CF0A7D5B5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4773613"/>
            <a:ext cx="272573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4" descr="https://www.si.edu/sites/default/files/newsdesk/press_releases/base_1.jpg">
            <a:extLst>
              <a:ext uri="{FF2B5EF4-FFF2-40B4-BE49-F238E27FC236}">
                <a16:creationId xmlns:a16="http://schemas.microsoft.com/office/drawing/2014/main" id="{50B93E9C-14EB-4EFE-A6F8-A1D8C165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738688"/>
            <a:ext cx="2744788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91B4D4E-0B48-4A3E-954E-81F375DB6DE0}"/>
              </a:ext>
            </a:extLst>
          </p:cNvPr>
          <p:cNvSpPr txBox="1"/>
          <p:nvPr/>
        </p:nvSpPr>
        <p:spPr>
          <a:xfrm>
            <a:off x="395288" y="6400800"/>
            <a:ext cx="880586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John </a:t>
            </a:r>
            <a:r>
              <a:rPr lang="cs-CZ" sz="1600" b="1" dirty="0" err="1">
                <a:solidFill>
                  <a:schemeClr val="accent1">
                    <a:lumMod val="50000"/>
                  </a:schemeClr>
                </a:solidFill>
              </a:rPr>
              <a:t>Archibald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50000"/>
                  </a:schemeClr>
                </a:solidFill>
              </a:rPr>
              <a:t>Wheeler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       Singularita černé díry   Přímé pozorování –gravitační vlny ze splynutí</a:t>
            </a:r>
          </a:p>
        </p:txBody>
      </p:sp>
    </p:spTree>
    <p:extLst>
      <p:ext uri="{BB962C8B-B14F-4D97-AF65-F5344CB8AC3E}">
        <p14:creationId xmlns:p14="http://schemas.microsoft.com/office/powerpoint/2010/main" val="322928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1">
            <a:extLst>
              <a:ext uri="{FF2B5EF4-FFF2-40B4-BE49-F238E27FC236}">
                <a16:creationId xmlns:a16="http://schemas.microsoft.com/office/drawing/2014/main" id="{F0807973-E66F-4369-B49B-F33D4D764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444" y="160337"/>
            <a:ext cx="6898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Od štěpení k reaktoru a bombě – základní principy</a:t>
            </a:r>
          </a:p>
        </p:txBody>
      </p:sp>
      <p:grpSp>
        <p:nvGrpSpPr>
          <p:cNvPr id="15363" name="Skupina 3">
            <a:extLst>
              <a:ext uri="{FF2B5EF4-FFF2-40B4-BE49-F238E27FC236}">
                <a16:creationId xmlns:a16="http://schemas.microsoft.com/office/drawing/2014/main" id="{DF6D510F-1E8F-4D1E-8767-6AEF95F9912F}"/>
              </a:ext>
            </a:extLst>
          </p:cNvPr>
          <p:cNvGrpSpPr>
            <a:grpSpLocks/>
          </p:cNvGrpSpPr>
          <p:nvPr/>
        </p:nvGrpSpPr>
        <p:grpSpPr bwMode="auto">
          <a:xfrm>
            <a:off x="414338" y="3357563"/>
            <a:ext cx="8315325" cy="3340100"/>
            <a:chOff x="433862" y="3335391"/>
            <a:chExt cx="8314602" cy="3340193"/>
          </a:xfrm>
        </p:grpSpPr>
        <p:pic>
          <p:nvPicPr>
            <p:cNvPr id="15369" name="Obrázek 1">
              <a:extLst>
                <a:ext uri="{FF2B5EF4-FFF2-40B4-BE49-F238E27FC236}">
                  <a16:creationId xmlns:a16="http://schemas.microsoft.com/office/drawing/2014/main" id="{03166F60-1DBF-4CDB-84E1-44B181160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62" y="3335391"/>
              <a:ext cx="8314602" cy="334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ovéPole 2">
              <a:extLst>
                <a:ext uri="{FF2B5EF4-FFF2-40B4-BE49-F238E27FC236}">
                  <a16:creationId xmlns:a16="http://schemas.microsoft.com/office/drawing/2014/main" id="{E347C7AA-B94F-40EA-B101-0F6DB2135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616" y="3580209"/>
              <a:ext cx="1656184" cy="5847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Podkritické množství</a:t>
              </a:r>
            </a:p>
          </p:txBody>
        </p:sp>
        <p:sp>
          <p:nvSpPr>
            <p:cNvPr id="15371" name="TextovéPole 6">
              <a:extLst>
                <a:ext uri="{FF2B5EF4-FFF2-40B4-BE49-F238E27FC236}">
                  <a16:creationId xmlns:a16="http://schemas.microsoft.com/office/drawing/2014/main" id="{3D0B8BD2-6605-4E89-8CD7-927E5FCE30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200" y="3655750"/>
              <a:ext cx="1035370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množství</a:t>
              </a:r>
            </a:p>
          </p:txBody>
        </p:sp>
        <p:sp>
          <p:nvSpPr>
            <p:cNvPr id="15372" name="TextovéPole 5">
              <a:extLst>
                <a:ext uri="{FF2B5EF4-FFF2-40B4-BE49-F238E27FC236}">
                  <a16:creationId xmlns:a16="http://schemas.microsoft.com/office/drawing/2014/main" id="{2FE93A7F-F93E-41C8-BBEB-DAB253991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2482" y="3410932"/>
              <a:ext cx="1653530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Kritické            </a:t>
              </a:r>
            </a:p>
          </p:txBody>
        </p:sp>
        <p:sp>
          <p:nvSpPr>
            <p:cNvPr id="15373" name="TextovéPole 7">
              <a:extLst>
                <a:ext uri="{FF2B5EF4-FFF2-40B4-BE49-F238E27FC236}">
                  <a16:creationId xmlns:a16="http://schemas.microsoft.com/office/drawing/2014/main" id="{17EC013A-875D-4E25-B6E4-E6FF9169C1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344" y="3573016"/>
              <a:ext cx="1035370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zrcadla</a:t>
              </a:r>
            </a:p>
          </p:txBody>
        </p:sp>
        <p:sp>
          <p:nvSpPr>
            <p:cNvPr id="15374" name="TextovéPole 4">
              <a:extLst>
                <a:ext uri="{FF2B5EF4-FFF2-40B4-BE49-F238E27FC236}">
                  <a16:creationId xmlns:a16="http://schemas.microsoft.com/office/drawing/2014/main" id="{58E87985-AA06-4BFB-B571-25334D24F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3874" y="3338010"/>
              <a:ext cx="2376264" cy="3385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Využití neutronového </a:t>
              </a:r>
            </a:p>
          </p:txBody>
        </p:sp>
      </p:grpSp>
      <p:sp>
        <p:nvSpPr>
          <p:cNvPr id="15364" name="TextovéPole 8">
            <a:extLst>
              <a:ext uri="{FF2B5EF4-FFF2-40B4-BE49-F238E27FC236}">
                <a16:creationId xmlns:a16="http://schemas.microsoft.com/office/drawing/2014/main" id="{83F6CD7E-47EB-4F90-A5E5-EB87ED67D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603250"/>
            <a:ext cx="85502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Neutrony se párují → zachycení sudého nukleonu → uvolnění větší vazebné energie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V přírodní uranové rudě je pouze 0,7 % uranu 235, který má lichý počet neutronů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Záchyt neutronu </a:t>
            </a:r>
            <a:r>
              <a:rPr lang="cs-CZ" altLang="cs-CZ" sz="1800" b="1" baseline="30000">
                <a:solidFill>
                  <a:srgbClr val="0000FF"/>
                </a:solidFill>
              </a:rPr>
              <a:t>235</a:t>
            </a:r>
            <a:r>
              <a:rPr lang="cs-CZ" altLang="cs-CZ" sz="1800" b="1">
                <a:solidFill>
                  <a:srgbClr val="0000FF"/>
                </a:solidFill>
              </a:rPr>
              <a:t>U:  85 % - štěpení</a:t>
            </a:r>
            <a:r>
              <a:rPr lang="cs-CZ" altLang="cs-CZ" sz="1800">
                <a:solidFill>
                  <a:srgbClr val="0000FF"/>
                </a:solidFill>
              </a:rPr>
              <a:t> a </a:t>
            </a:r>
            <a:r>
              <a:rPr lang="cs-CZ" altLang="cs-CZ" sz="1800" b="1">
                <a:solidFill>
                  <a:srgbClr val="0000FF"/>
                </a:solidFill>
              </a:rPr>
              <a:t>15 % - emise fotonu, při štěpení 2-3 neutrony</a:t>
            </a:r>
          </a:p>
        </p:txBody>
      </p:sp>
      <p:pic>
        <p:nvPicPr>
          <p:cNvPr id="15365" name="Picture 7" descr="stepeni">
            <a:extLst>
              <a:ext uri="{FF2B5EF4-FFF2-40B4-BE49-F238E27FC236}">
                <a16:creationId xmlns:a16="http://schemas.microsoft.com/office/drawing/2014/main" id="{CB5E4CFA-D861-43B5-8B1F-02CA744A9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763713"/>
            <a:ext cx="17780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9">
            <a:extLst>
              <a:ext uri="{FF2B5EF4-FFF2-40B4-BE49-F238E27FC236}">
                <a16:creationId xmlns:a16="http://schemas.microsoft.com/office/drawing/2014/main" id="{FDFD3BBA-C9AC-4E10-B47B-8BBA8B87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808163"/>
            <a:ext cx="44497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Štěpná řetězová reakce – moderace –termální neutrony větší pravděpodobnost záchytu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D60093"/>
                </a:solidFill>
              </a:rPr>
              <a:t>Kritické množství pro sféru:</a:t>
            </a:r>
          </a:p>
        </p:txBody>
      </p:sp>
      <p:sp>
        <p:nvSpPr>
          <p:cNvPr id="15367" name="Rectangle 16">
            <a:extLst>
              <a:ext uri="{FF2B5EF4-FFF2-40B4-BE49-F238E27FC236}">
                <a16:creationId xmlns:a16="http://schemas.microsoft.com/office/drawing/2014/main" id="{558D0E19-04D3-4219-8718-301421F7C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1808163"/>
            <a:ext cx="2592388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Multiplikační faktor: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k &lt; 1  </a:t>
            </a:r>
            <a:r>
              <a:rPr lang="cs-CZ" altLang="cs-CZ" sz="1600" b="1">
                <a:solidFill>
                  <a:srgbClr val="0000FF"/>
                </a:solidFill>
              </a:rPr>
              <a:t>podkritický systém</a:t>
            </a:r>
            <a:endParaRPr lang="cs-CZ" altLang="cs-CZ" sz="16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k = 1  </a:t>
            </a:r>
            <a:r>
              <a:rPr lang="cs-CZ" altLang="cs-CZ" sz="1600" b="1">
                <a:solidFill>
                  <a:srgbClr val="0000FF"/>
                </a:solidFill>
              </a:rPr>
              <a:t>kritický systém</a:t>
            </a:r>
            <a:endParaRPr lang="cs-CZ" altLang="cs-CZ" sz="160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k &gt; 1  </a:t>
            </a:r>
            <a:r>
              <a:rPr lang="cs-CZ" altLang="cs-CZ" sz="1600" b="1">
                <a:solidFill>
                  <a:srgbClr val="0000FF"/>
                </a:solidFill>
              </a:rPr>
              <a:t>nadkritický systém</a:t>
            </a:r>
            <a:r>
              <a:rPr lang="cs-CZ" altLang="cs-CZ" sz="1600" b="1"/>
              <a:t> </a:t>
            </a:r>
          </a:p>
        </p:txBody>
      </p:sp>
      <p:sp>
        <p:nvSpPr>
          <p:cNvPr id="15368" name="Obdélník 1">
            <a:extLst>
              <a:ext uri="{FF2B5EF4-FFF2-40B4-BE49-F238E27FC236}">
                <a16:creationId xmlns:a16="http://schemas.microsoft.com/office/drawing/2014/main" id="{8BD59120-AFFF-4DBB-85FA-11EAA52BC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960688"/>
            <a:ext cx="877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44 kg </a:t>
            </a:r>
            <a:r>
              <a:rPr lang="cs-CZ" altLang="cs-CZ" sz="1800" b="1" baseline="30000"/>
              <a:t>235</a:t>
            </a:r>
            <a:r>
              <a:rPr lang="cs-CZ" altLang="cs-CZ" sz="1800" b="1"/>
              <a:t>U (zrcadlo 15 kg) a 15 kg </a:t>
            </a:r>
            <a:r>
              <a:rPr lang="cs-CZ" altLang="cs-CZ" sz="1800" b="1" baseline="30000"/>
              <a:t>239</a:t>
            </a:r>
            <a:r>
              <a:rPr lang="cs-CZ" altLang="cs-CZ" sz="1800" b="1"/>
              <a:t>Pu (z. 5 kg), 17 kg </a:t>
            </a:r>
            <a:r>
              <a:rPr lang="cs-CZ" altLang="cs-CZ" sz="1800" b="1" baseline="30000"/>
              <a:t>233</a:t>
            </a:r>
            <a:r>
              <a:rPr lang="cs-CZ" altLang="cs-CZ" sz="1800" b="1"/>
              <a:t>U   a 5,3 g </a:t>
            </a:r>
            <a:r>
              <a:rPr lang="cs-CZ" altLang="cs-CZ" sz="1800" b="1" baseline="30000"/>
              <a:t>249</a:t>
            </a:r>
            <a:r>
              <a:rPr lang="cs-CZ" altLang="cs-CZ" sz="1800" b="1"/>
              <a:t>Cf (T</a:t>
            </a:r>
            <a:r>
              <a:rPr lang="cs-CZ" altLang="cs-CZ" sz="1800" b="1" baseline="-25000"/>
              <a:t>1/2</a:t>
            </a:r>
            <a:r>
              <a:rPr lang="cs-CZ" altLang="cs-CZ" sz="1800" b="1"/>
              <a:t> = 351 let)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ázdná prezentace">
  <a:themeElements>
    <a:clrScheme name="">
      <a:dk1>
        <a:srgbClr val="000000"/>
      </a:dk1>
      <a:lt1>
        <a:srgbClr val="FFFFCC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E2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22642</TotalTime>
  <Words>5184</Words>
  <Application>Microsoft Office PowerPoint</Application>
  <PresentationFormat>On-screen Show (4:3)</PresentationFormat>
  <Paragraphs>536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Calibri</vt:lpstr>
      <vt:lpstr>Times New Roman</vt:lpstr>
      <vt:lpstr>Prázdná prezentace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Ústav jaderné fyziky AVČR Řež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Vladimír Wagner</dc:creator>
  <cp:lastModifiedBy>Jelena Braum</cp:lastModifiedBy>
  <cp:revision>978</cp:revision>
  <dcterms:created xsi:type="dcterms:W3CDTF">2002-11-13T15:08:42Z</dcterms:created>
  <dcterms:modified xsi:type="dcterms:W3CDTF">2025-07-22T13:04:57Z</dcterms:modified>
</cp:coreProperties>
</file>